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34" r:id="rId3"/>
    <p:sldId id="335" r:id="rId4"/>
    <p:sldId id="342" r:id="rId5"/>
    <p:sldId id="343" r:id="rId6"/>
    <p:sldId id="337" r:id="rId7"/>
    <p:sldId id="338" r:id="rId8"/>
    <p:sldId id="341" r:id="rId9"/>
    <p:sldId id="345" r:id="rId10"/>
    <p:sldId id="347" r:id="rId11"/>
    <p:sldId id="346" r:id="rId12"/>
    <p:sldId id="344" r:id="rId13"/>
    <p:sldId id="339" r:id="rId14"/>
    <p:sldId id="340" r:id="rId15"/>
    <p:sldId id="26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38F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6" autoAdjust="0"/>
    <p:restoredTop sz="80497"/>
  </p:normalViewPr>
  <p:slideViewPr>
    <p:cSldViewPr snapToGrid="0" snapToObjects="1">
      <p:cViewPr varScale="1">
        <p:scale>
          <a:sx n="45" d="100"/>
          <a:sy n="45" d="100"/>
        </p:scale>
        <p:origin x="38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xfrm>
            <a:off x="1143000" y="685800"/>
            <a:ext cx="4572000" cy="3429000"/>
          </a:xfrm>
          <a:prstGeom prst="rect">
            <a:avLst/>
          </a:prstGeom>
        </p:spPr>
        <p:txBody>
          <a:bodyPr/>
          <a:lstStyle/>
          <a:p>
            <a:endParaRPr/>
          </a:p>
        </p:txBody>
      </p:sp>
      <p:sp>
        <p:nvSpPr>
          <p:cNvPr id="35" name="Shape 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697319"/>
      </p:ext>
    </p:extLst>
  </p:cSld>
  <p:clrMap bg1="lt1" tx1="dk1" bg2="lt2" tx2="dk2" accent1="accent1" accent2="accent2" accent3="accent3" accent4="accent4" accent5="accent5" accent6="accent6" hlink="hlink" folHlink="folHlink"/>
  <p:notesStyle>
    <a:lvl1pPr defTabSz="457200" latinLnBrk="0">
      <a:lnSpc>
        <a:spcPct val="117999"/>
      </a:lnSpc>
      <a:defRPr>
        <a:latin typeface="Helvetica Neue"/>
        <a:ea typeface="Helvetica Neue"/>
        <a:cs typeface="Helvetica Neue"/>
        <a:sym typeface="Helvetica Neue"/>
      </a:defRPr>
    </a:lvl1pPr>
    <a:lvl2pPr indent="228600" defTabSz="457200" latinLnBrk="0">
      <a:lnSpc>
        <a:spcPct val="117999"/>
      </a:lnSpc>
      <a:defRPr>
        <a:latin typeface="Helvetica Neue"/>
        <a:ea typeface="Helvetica Neue"/>
        <a:cs typeface="Helvetica Neue"/>
        <a:sym typeface="Helvetica Neue"/>
      </a:defRPr>
    </a:lvl2pPr>
    <a:lvl3pPr indent="457200" defTabSz="457200" latinLnBrk="0">
      <a:lnSpc>
        <a:spcPct val="117999"/>
      </a:lnSpc>
      <a:defRPr>
        <a:latin typeface="Helvetica Neue"/>
        <a:ea typeface="Helvetica Neue"/>
        <a:cs typeface="Helvetica Neue"/>
        <a:sym typeface="Helvetica Neue"/>
      </a:defRPr>
    </a:lvl3pPr>
    <a:lvl4pPr indent="685800" defTabSz="457200" latinLnBrk="0">
      <a:lnSpc>
        <a:spcPct val="117999"/>
      </a:lnSpc>
      <a:defRPr>
        <a:latin typeface="Helvetica Neue"/>
        <a:ea typeface="Helvetica Neue"/>
        <a:cs typeface="Helvetica Neue"/>
        <a:sym typeface="Helvetica Neue"/>
      </a:defRPr>
    </a:lvl4pPr>
    <a:lvl5pPr indent="914400" defTabSz="457200" latinLnBrk="0">
      <a:lnSpc>
        <a:spcPct val="117999"/>
      </a:lnSpc>
      <a:defRPr>
        <a:latin typeface="Helvetica Neue"/>
        <a:ea typeface="Helvetica Neue"/>
        <a:cs typeface="Helvetica Neue"/>
        <a:sym typeface="Helvetica Neue"/>
      </a:defRPr>
    </a:lvl5pPr>
    <a:lvl6pPr indent="1143000" defTabSz="457200" latinLnBrk="0">
      <a:lnSpc>
        <a:spcPct val="117999"/>
      </a:lnSpc>
      <a:defRPr>
        <a:latin typeface="Helvetica Neue"/>
        <a:ea typeface="Helvetica Neue"/>
        <a:cs typeface="Helvetica Neue"/>
        <a:sym typeface="Helvetica Neue"/>
      </a:defRPr>
    </a:lvl6pPr>
    <a:lvl7pPr indent="1371600" defTabSz="457200" latinLnBrk="0">
      <a:lnSpc>
        <a:spcPct val="117999"/>
      </a:lnSpc>
      <a:defRPr>
        <a:latin typeface="Helvetica Neue"/>
        <a:ea typeface="Helvetica Neue"/>
        <a:cs typeface="Helvetica Neue"/>
        <a:sym typeface="Helvetica Neue"/>
      </a:defRPr>
    </a:lvl7pPr>
    <a:lvl8pPr indent="1600200" defTabSz="457200" latinLnBrk="0">
      <a:lnSpc>
        <a:spcPct val="117999"/>
      </a:lnSpc>
      <a:defRPr>
        <a:latin typeface="Helvetica Neue"/>
        <a:ea typeface="Helvetica Neue"/>
        <a:cs typeface="Helvetica Neue"/>
        <a:sym typeface="Helvetica Neue"/>
      </a:defRPr>
    </a:lvl8pPr>
    <a:lvl9pPr indent="1828800" defTabSz="457200" latinLnBrk="0">
      <a:lnSpc>
        <a:spcPct val="117999"/>
      </a:lnSpc>
      <a:defRPr>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67734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341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81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86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650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77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封面">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Shape 12"/>
          <p:cNvSpPr>
            <a:spLocks noGrp="1"/>
          </p:cNvSpPr>
          <p:nvPr>
            <p:ph type="sldNum" sz="quarter" idx="2"/>
          </p:nvPr>
        </p:nvSpPr>
        <p:spPr>
          <a:xfrm>
            <a:off x="11987441" y="11525250"/>
            <a:ext cx="399593" cy="40640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28" name="Shape 28"/>
          <p:cNvSpPr>
            <a:spLocks noGrp="1"/>
          </p:cNvSpPr>
          <p:nvPr>
            <p:ph type="sldNum" sz="quarter" idx="2"/>
          </p:nvPr>
        </p:nvSpPr>
        <p:spPr>
          <a:xfrm>
            <a:off x="11987441" y="11525250"/>
            <a:ext cx="399593" cy="40640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1676400" y="12712701"/>
            <a:ext cx="5486400" cy="730250"/>
          </a:xfrm>
          <a:prstGeom prst="rect">
            <a:avLst/>
          </a:prstGeom>
        </p:spPr>
        <p:txBody>
          <a:bodyPr/>
          <a:lstStyle/>
          <a:p>
            <a:fld id="{23B58525-3495-864F-8D9B-C00999275C9A}" type="datetimeFigureOut">
              <a:rPr kumimoji="1" lang="zh-CN" altLang="en-US" smtClean="0"/>
              <a:t>2021/3/30</a:t>
            </a:fld>
            <a:endParaRPr kumimoji="1" lang="zh-CN" altLang="en-US"/>
          </a:p>
        </p:txBody>
      </p:sp>
      <p:sp>
        <p:nvSpPr>
          <p:cNvPr id="5" name="页脚占位符 4"/>
          <p:cNvSpPr>
            <a:spLocks noGrp="1"/>
          </p:cNvSpPr>
          <p:nvPr>
            <p:ph type="ftr" sz="quarter" idx="11"/>
          </p:nvPr>
        </p:nvSpPr>
        <p:spPr>
          <a:xfrm>
            <a:off x="8077200" y="12712701"/>
            <a:ext cx="8229600" cy="730250"/>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23064646" y="12816951"/>
            <a:ext cx="452048" cy="415498"/>
          </a:xfrm>
        </p:spPr>
        <p:txBody>
          <a:bodyPr/>
          <a:lstStyle/>
          <a:p>
            <a:fld id="{E94F539D-20DE-4643-B79C-4A2AAC5ABD26}" type="slidenum">
              <a:rPr kumimoji="1" lang="zh-CN" altLang="en-US" smtClean="0"/>
              <a:t>‹#›</a:t>
            </a:fld>
            <a:endParaRPr kumimoji="1" lang="zh-CN" altLang="en-US"/>
          </a:p>
        </p:txBody>
      </p:sp>
    </p:spTree>
    <p:extLst>
      <p:ext uri="{BB962C8B-B14F-4D97-AF65-F5344CB8AC3E}">
        <p14:creationId xmlns:p14="http://schemas.microsoft.com/office/powerpoint/2010/main" val="1454299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580660" y="1180213"/>
            <a:ext cx="19448901" cy="871408"/>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b">
            <a:normAutofit/>
          </a:bodyPr>
          <a:lstStyle/>
          <a:p>
            <a:r>
              <a:t>Title Text</a:t>
            </a:r>
          </a:p>
        </p:txBody>
      </p:sp>
      <p:sp>
        <p:nvSpPr>
          <p:cNvPr id="3" name="Shape 3"/>
          <p:cNvSpPr>
            <a:spLocks noGrp="1"/>
          </p:cNvSpPr>
          <p:nvPr>
            <p:ph type="body" idx="1"/>
          </p:nvPr>
        </p:nvSpPr>
        <p:spPr>
          <a:xfrm>
            <a:off x="2627817" y="2593731"/>
            <a:ext cx="19669325" cy="9967469"/>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2pPr>
              <a:defRPr sz="4000"/>
            </a:lvl2pPr>
            <a:lvl3pPr>
              <a:defRPr sz="3800"/>
            </a:lvl3pPr>
            <a:lvl4pPr>
              <a:defRPr sz="3600"/>
            </a:lvl4pPr>
            <a:lvl5pPr>
              <a:defRPr sz="3400"/>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23090873" y="12816951"/>
            <a:ext cx="399594" cy="406401"/>
          </a:xfrm>
          <a:prstGeom prst="rect">
            <a:avLst/>
          </a:prstGeom>
          <a:ln w="3175">
            <a:miter lim="400000"/>
          </a:ln>
        </p:spPr>
        <p:txBody>
          <a:bodyPr wrap="none" lIns="38100" tIns="38100" rIns="38100" bIns="38100">
            <a:spAutoFit/>
          </a:bodyPr>
          <a:lstStyle>
            <a:lvl1pPr>
              <a:defRPr sz="2200">
                <a:solidFill>
                  <a:srgbClr val="A6AAA9"/>
                </a:solidFill>
              </a:defRPr>
            </a:lvl1pPr>
          </a:lstStyle>
          <a:p>
            <a:fld id="{86CB4B4D-7CA3-9044-876B-883B54F8677D}" type="slidenum">
              <a:t>‹#›</a:t>
            </a:fld>
            <a:endParaRPr/>
          </a:p>
        </p:txBody>
      </p:sp>
      <p:pic>
        <p:nvPicPr>
          <p:cNvPr id="5" name="xian2.png"/>
          <p:cNvPicPr>
            <a:picLocks noChangeAspect="1"/>
          </p:cNvPicPr>
          <p:nvPr/>
        </p:nvPicPr>
        <p:blipFill>
          <a:blip r:embed="rId5">
            <a:extLst/>
          </a:blip>
          <a:stretch>
            <a:fillRect/>
          </a:stretch>
        </p:blipFill>
        <p:spPr>
          <a:xfrm>
            <a:off x="2108819" y="2303625"/>
            <a:ext cx="21386184" cy="45764"/>
          </a:xfrm>
          <a:prstGeom prst="rect">
            <a:avLst/>
          </a:prstGeom>
          <a:ln w="3175">
            <a:miter lim="400000"/>
          </a:ln>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ransition spd="med"/>
  <p:txStyles>
    <p:titleStyle>
      <a:lvl1pPr marL="0" marR="0" indent="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1pPr>
      <a:lvl2pPr marL="0" marR="0" indent="228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2pPr>
      <a:lvl3pPr marL="0" marR="0" indent="457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3pPr>
      <a:lvl4pPr marL="0" marR="0" indent="685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4pPr>
      <a:lvl5pPr marL="0" marR="0" indent="9144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5pPr>
      <a:lvl6pPr marL="0" marR="0" indent="11430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6pPr>
      <a:lvl7pPr marL="0" marR="0" indent="13716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7pPr>
      <a:lvl8pPr marL="0" marR="0" indent="16002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8pPr>
      <a:lvl9pPr marL="0" marR="0" indent="1828800" algn="l" defTabSz="825500" latinLnBrk="0">
        <a:lnSpc>
          <a:spcPct val="100000"/>
        </a:lnSpc>
        <a:spcBef>
          <a:spcPts val="0"/>
        </a:spcBef>
        <a:spcAft>
          <a:spcPts val="0"/>
        </a:spcAft>
        <a:buClrTx/>
        <a:buSzTx/>
        <a:buFontTx/>
        <a:buNone/>
        <a:tabLst/>
        <a:defRPr sz="5800" b="0" i="0" u="none" strike="noStrike" cap="none" spc="0" baseline="0">
          <a:ln>
            <a:noFill/>
          </a:ln>
          <a:solidFill>
            <a:srgbClr val="F88719"/>
          </a:solidFill>
          <a:uFillTx/>
          <a:latin typeface="FZLanTingHeiS-L-GB"/>
          <a:ea typeface="FZLanTingHeiS-L-GB"/>
          <a:cs typeface="FZLanTingHeiS-L-GB"/>
          <a:sym typeface="FZLanTingHeiS-L-GB"/>
        </a:defRPr>
      </a:lvl9pPr>
    </p:titleStyle>
    <p:body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hyperlink" Target="https://www.unicode.org/reports/tr35/tr35-numbers.html#Number_Format_Patterns"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所有logo（线上RGB）-21.png"/>
          <p:cNvPicPr>
            <a:picLocks noChangeAspect="1"/>
          </p:cNvPicPr>
          <p:nvPr/>
        </p:nvPicPr>
        <p:blipFill>
          <a:blip r:embed="rId3">
            <a:extLst/>
          </a:blip>
          <a:stretch>
            <a:fillRect/>
          </a:stretch>
        </p:blipFill>
        <p:spPr>
          <a:xfrm>
            <a:off x="1946059" y="10582327"/>
            <a:ext cx="3454706" cy="1126398"/>
          </a:xfrm>
          <a:prstGeom prst="rect">
            <a:avLst/>
          </a:prstGeom>
          <a:ln w="3175">
            <a:miter lim="400000"/>
          </a:ln>
        </p:spPr>
      </p:pic>
      <p:pic>
        <p:nvPicPr>
          <p:cNvPr id="40" name="xian1.png"/>
          <p:cNvPicPr>
            <a:picLocks noChangeAspect="1"/>
          </p:cNvPicPr>
          <p:nvPr/>
        </p:nvPicPr>
        <p:blipFill>
          <a:blip r:embed="rId4">
            <a:extLst/>
          </a:blip>
          <a:stretch>
            <a:fillRect/>
          </a:stretch>
        </p:blipFill>
        <p:spPr>
          <a:xfrm>
            <a:off x="1900190" y="6072918"/>
            <a:ext cx="8527841" cy="48639"/>
          </a:xfrm>
          <a:prstGeom prst="rect">
            <a:avLst/>
          </a:prstGeom>
          <a:ln w="3175">
            <a:miter lim="400000"/>
          </a:ln>
        </p:spPr>
      </p:pic>
      <p:sp>
        <p:nvSpPr>
          <p:cNvPr id="2" name="文本框 1"/>
          <p:cNvSpPr txBox="1"/>
          <p:nvPr/>
        </p:nvSpPr>
        <p:spPr>
          <a:xfrm>
            <a:off x="2449285" y="3430819"/>
            <a:ext cx="16426543" cy="143116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8800" dirty="0" smtClean="0">
                <a:latin typeface="微软雅黑" panose="020B0503020204020204" pitchFamily="34" charset="-122"/>
                <a:ea typeface="微软雅黑" panose="020B0503020204020204" pitchFamily="34" charset="-122"/>
              </a:rPr>
              <a:t>Elvish</a:t>
            </a:r>
            <a:r>
              <a:rPr lang="zh-CN" altLang="en-US" sz="8800" dirty="0" smtClean="0">
                <a:latin typeface="微软雅黑" panose="020B0503020204020204" pitchFamily="34" charset="-122"/>
                <a:ea typeface="微软雅黑" panose="020B0503020204020204" pitchFamily="34" charset="-122"/>
              </a:rPr>
              <a:t> </a:t>
            </a:r>
            <a:r>
              <a:rPr kumimoji="0" lang="zh-CN" altLang="en-US" sz="8800" b="0"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Helvetica Light"/>
              </a:rPr>
              <a:t>分享</a:t>
            </a:r>
            <a:endParaRPr kumimoji="0" lang="zh-CN" altLang="en-US" sz="88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55930" y="1200270"/>
            <a:ext cx="7655942"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rPr>
              <a:t>Elvish-lib-</a:t>
            </a:r>
            <a:r>
              <a:rPr kumimoji="0" lang="en-US" altLang="zh-CN" sz="4600" b="0" i="0" u="none" strike="noStrike" cap="none" spc="0" normalizeH="0" baseline="0" dirty="0" err="1" smtClean="0">
                <a:ln>
                  <a:noFill/>
                </a:ln>
                <a:solidFill>
                  <a:srgbClr val="000000"/>
                </a:solidFill>
                <a:effectLst/>
                <a:uFillTx/>
                <a:latin typeface="+mn-lt"/>
                <a:ea typeface="+mn-ea"/>
                <a:cs typeface="+mn-cs"/>
                <a:sym typeface="Helvetica Light"/>
              </a:rPr>
              <a:t>javascript</a:t>
            </a:r>
            <a:r>
              <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rPr>
              <a:t> </a:t>
            </a: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其他细节</a:t>
            </a:r>
            <a:endPar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endParaRPr>
          </a:p>
        </p:txBody>
      </p:sp>
      <p:sp>
        <p:nvSpPr>
          <p:cNvPr id="6" name="TextBox 5"/>
          <p:cNvSpPr txBox="1"/>
          <p:nvPr/>
        </p:nvSpPr>
        <p:spPr>
          <a:xfrm>
            <a:off x="1955930" y="2613303"/>
            <a:ext cx="11751615" cy="36163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46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千分位、小数点处理</a:t>
            </a:r>
            <a:endParaRPr kumimoji="0" lang="en-US" altLang="zh-CN" sz="46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endParaRPr kumimoji="0" lang="en-US" altLang="zh-CN" sz="46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dirty="0" smtClean="0">
                <a:latin typeface="Microsoft YaHei" charset="-122"/>
                <a:ea typeface="Microsoft YaHei" charset="-122"/>
                <a:cs typeface="Microsoft YaHei" charset="-122"/>
              </a:rPr>
              <a:t>高亮处理</a:t>
            </a:r>
            <a:endParaRPr lang="en-US" altLang="zh-CN" dirty="0" smtClean="0">
              <a:latin typeface="Microsoft YaHei" charset="-122"/>
              <a:ea typeface="Microsoft YaHei" charset="-122"/>
              <a:cs typeface="Microsoft YaHei" charset="-122"/>
            </a:endParaRPr>
          </a:p>
          <a:p>
            <a:pPr marL="0" marR="0" indent="0" algn="l" defTabSz="825500" rtl="0" fontAlgn="auto" latinLnBrk="0" hangingPunct="0">
              <a:lnSpc>
                <a:spcPct val="100000"/>
              </a:lnSpc>
              <a:spcBef>
                <a:spcPts val="0"/>
              </a:spcBef>
              <a:spcAft>
                <a:spcPts val="0"/>
              </a:spcAft>
              <a:buClrTx/>
              <a:buSzTx/>
              <a:buFontTx/>
              <a:buNone/>
              <a:tabLst/>
            </a:pPr>
            <a:endParaRPr lang="en-US" altLang="zh-CN" dirty="0" smtClean="0">
              <a:latin typeface="Microsoft YaHei" charset="-122"/>
              <a:ea typeface="Microsoft YaHei" charset="-122"/>
              <a:cs typeface="Microsoft YaHei" charset="-122"/>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46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国家、</a:t>
            </a:r>
            <a:r>
              <a:rPr kumimoji="0" lang="en-US" altLang="zh-CN" sz="46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locale</a:t>
            </a:r>
            <a:r>
              <a:rPr kumimoji="0" lang="zh-CN" altLang="en-US" sz="46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、货币码、时区之间映射关系等</a:t>
            </a:r>
            <a:endParaRPr kumimoji="0" lang="en-US" sz="46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Tree>
    <p:extLst>
      <p:ext uri="{BB962C8B-B14F-4D97-AF65-F5344CB8AC3E}">
        <p14:creationId xmlns:p14="http://schemas.microsoft.com/office/powerpoint/2010/main" val="3134418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55932" y="1228119"/>
            <a:ext cx="2436564"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阿拉伯语</a:t>
            </a:r>
            <a:endPar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endParaRPr>
          </a:p>
        </p:txBody>
      </p:sp>
      <p:pic>
        <p:nvPicPr>
          <p:cNvPr id="2" name="Picture 1"/>
          <p:cNvPicPr>
            <a:picLocks noChangeAspect="1"/>
          </p:cNvPicPr>
          <p:nvPr/>
        </p:nvPicPr>
        <p:blipFill>
          <a:blip r:embed="rId2"/>
          <a:stretch>
            <a:fillRect/>
          </a:stretch>
        </p:blipFill>
        <p:spPr>
          <a:xfrm>
            <a:off x="1955932" y="4322579"/>
            <a:ext cx="8864600" cy="2387600"/>
          </a:xfrm>
          <a:prstGeom prst="rect">
            <a:avLst/>
          </a:prstGeom>
        </p:spPr>
      </p:pic>
      <p:sp>
        <p:nvSpPr>
          <p:cNvPr id="6" name="Rectangle 5"/>
          <p:cNvSpPr/>
          <p:nvPr/>
        </p:nvSpPr>
        <p:spPr>
          <a:xfrm>
            <a:off x="1955932" y="3069060"/>
            <a:ext cx="17560793" cy="800219"/>
          </a:xfrm>
          <a:prstGeom prst="rect">
            <a:avLst/>
          </a:prstGeom>
        </p:spPr>
        <p:txBody>
          <a:bodyPr wrap="square">
            <a:spAutoFit/>
          </a:bodyPr>
          <a:lstStyle/>
          <a:p>
            <a:pPr algn="l"/>
            <a:r>
              <a:rPr lang="zh-CN" altLang="en-US" dirty="0" smtClean="0">
                <a:latin typeface="Microsoft YaHei" charset="-122"/>
                <a:ea typeface="Microsoft YaHei" charset="-122"/>
                <a:cs typeface="Microsoft YaHei" charset="-122"/>
              </a:rPr>
              <a:t>双向文本：</a:t>
            </a:r>
            <a:r>
              <a:rPr lang="en-US" dirty="0" smtClean="0">
                <a:latin typeface="Microsoft YaHei" charset="-122"/>
                <a:ea typeface="Microsoft YaHei" charset="-122"/>
                <a:cs typeface="Microsoft YaHei" charset="-122"/>
              </a:rPr>
              <a:t>https</a:t>
            </a:r>
            <a:r>
              <a:rPr lang="en-US" dirty="0">
                <a:latin typeface="Microsoft YaHei" charset="-122"/>
                <a:ea typeface="Microsoft YaHei" charset="-122"/>
                <a:cs typeface="Microsoft YaHei" charset="-122"/>
              </a:rPr>
              <a:t>://</a:t>
            </a:r>
            <a:r>
              <a:rPr lang="en-US" dirty="0" err="1">
                <a:latin typeface="Microsoft YaHei" charset="-122"/>
                <a:ea typeface="Microsoft YaHei" charset="-122"/>
                <a:cs typeface="Microsoft YaHei" charset="-122"/>
              </a:rPr>
              <a:t>en.wikipedia.org</a:t>
            </a:r>
            <a:r>
              <a:rPr lang="en-US" dirty="0">
                <a:latin typeface="Microsoft YaHei" charset="-122"/>
                <a:ea typeface="Microsoft YaHei" charset="-122"/>
                <a:cs typeface="Microsoft YaHei" charset="-122"/>
              </a:rPr>
              <a:t>/wiki/Right-to-</a:t>
            </a:r>
            <a:r>
              <a:rPr lang="en-US" dirty="0" err="1">
                <a:latin typeface="Microsoft YaHei" charset="-122"/>
                <a:ea typeface="Microsoft YaHei" charset="-122"/>
                <a:cs typeface="Microsoft YaHei" charset="-122"/>
              </a:rPr>
              <a:t>left_mark</a:t>
            </a:r>
            <a:endParaRPr lang="en-US" dirty="0">
              <a:latin typeface="Microsoft YaHei" charset="-122"/>
              <a:ea typeface="Microsoft YaHei" charset="-122"/>
              <a:cs typeface="Microsoft YaHei" charset="-122"/>
            </a:endParaRPr>
          </a:p>
        </p:txBody>
      </p:sp>
      <p:sp>
        <p:nvSpPr>
          <p:cNvPr id="18" name="TextBox 17"/>
          <p:cNvSpPr txBox="1"/>
          <p:nvPr/>
        </p:nvSpPr>
        <p:spPr>
          <a:xfrm>
            <a:off x="1955932" y="8494410"/>
            <a:ext cx="1161535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46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数字统一使用阿拉伯数字，禁用蝌蚪文数字</a:t>
            </a:r>
            <a:endParaRPr kumimoji="0" lang="en-US" sz="46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Tree>
    <p:extLst>
      <p:ext uri="{BB962C8B-B14F-4D97-AF65-F5344CB8AC3E}">
        <p14:creationId xmlns:p14="http://schemas.microsoft.com/office/powerpoint/2010/main" val="156817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77510" y="1362852"/>
            <a:ext cx="21253965"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r>
              <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rPr>
              <a:t>Elvish-lib-</a:t>
            </a:r>
            <a:r>
              <a:rPr kumimoji="0" lang="en-US" altLang="zh-CN" sz="4600" b="0" i="0" u="none" strike="noStrike" cap="none" spc="0" normalizeH="0" baseline="0" dirty="0" err="1" smtClean="0">
                <a:ln>
                  <a:noFill/>
                </a:ln>
                <a:solidFill>
                  <a:srgbClr val="000000"/>
                </a:solidFill>
                <a:effectLst/>
                <a:uFillTx/>
                <a:latin typeface="+mn-lt"/>
                <a:ea typeface="+mn-ea"/>
                <a:cs typeface="+mn-cs"/>
                <a:sym typeface="Helvetica Light"/>
              </a:rPr>
              <a:t>javascript</a:t>
            </a:r>
            <a:r>
              <a:rPr kumimoji="0" lang="en-US" altLang="zh-CN" sz="4600" b="0" i="0" u="none" strike="noStrike" cap="none" spc="0" normalizeH="0" dirty="0" smtClean="0">
                <a:ln>
                  <a:noFill/>
                </a:ln>
                <a:solidFill>
                  <a:srgbClr val="000000"/>
                </a:solidFill>
                <a:effectLst/>
                <a:uFillTx/>
                <a:latin typeface="+mn-lt"/>
                <a:ea typeface="+mn-ea"/>
                <a:cs typeface="+mn-cs"/>
                <a:sym typeface="Helvetica Light"/>
              </a:rPr>
              <a:t> </a:t>
            </a:r>
            <a:r>
              <a:rPr lang="en-US" altLang="zh-CN" dirty="0"/>
              <a:t> </a:t>
            </a:r>
            <a:r>
              <a:rPr lang="en-US" altLang="zh-CN" dirty="0" smtClean="0"/>
              <a:t>ICU</a:t>
            </a:r>
            <a:r>
              <a:rPr lang="zh-CN" altLang="en-US" dirty="0" smtClean="0"/>
              <a:t>兼容性 </a:t>
            </a:r>
            <a:r>
              <a:rPr lang="en-US" altLang="zh-CN" sz="2400" dirty="0"/>
              <a:t>https://</a:t>
            </a:r>
            <a:r>
              <a:rPr lang="en-US" altLang="zh-CN" sz="2400" dirty="0" err="1"/>
              <a:t>developer.mozilla.org</a:t>
            </a:r>
            <a:r>
              <a:rPr lang="en-US" altLang="zh-CN" sz="2400" dirty="0"/>
              <a:t>/</a:t>
            </a:r>
            <a:r>
              <a:rPr lang="en-US" altLang="zh-CN" sz="2400" dirty="0" err="1"/>
              <a:t>zh</a:t>
            </a:r>
            <a:r>
              <a:rPr lang="en-US" altLang="zh-CN" sz="2400" dirty="0"/>
              <a:t>-CN/docs/Web/JavaScript/Reference/</a:t>
            </a:r>
            <a:r>
              <a:rPr lang="en-US" altLang="zh-CN" sz="2400" dirty="0" err="1"/>
              <a:t>Global_Objects</a:t>
            </a:r>
            <a:r>
              <a:rPr lang="en-US" altLang="zh-CN" sz="2400" dirty="0"/>
              <a:t>/Intl</a:t>
            </a:r>
            <a:endParaRPr kumimoji="0" lang="en-US" altLang="zh-CN" sz="2400" b="0" i="0" u="none" strike="noStrike" cap="none" spc="0" normalizeH="0" baseline="0" dirty="0" smtClean="0">
              <a:ln>
                <a:noFill/>
              </a:ln>
              <a:solidFill>
                <a:srgbClr val="000000"/>
              </a:solidFill>
              <a:effectLst/>
              <a:uFillTx/>
              <a:sym typeface="Helvetica Light"/>
            </a:endParaRPr>
          </a:p>
        </p:txBody>
      </p:sp>
      <p:pic>
        <p:nvPicPr>
          <p:cNvPr id="4" name="Picture 3"/>
          <p:cNvPicPr>
            <a:picLocks noChangeAspect="1"/>
          </p:cNvPicPr>
          <p:nvPr/>
        </p:nvPicPr>
        <p:blipFill>
          <a:blip r:embed="rId2"/>
          <a:stretch>
            <a:fillRect/>
          </a:stretch>
        </p:blipFill>
        <p:spPr>
          <a:xfrm>
            <a:off x="14068732" y="5524724"/>
            <a:ext cx="6876743" cy="4988204"/>
          </a:xfrm>
          <a:prstGeom prst="rect">
            <a:avLst/>
          </a:prstGeom>
        </p:spPr>
      </p:pic>
      <p:pic>
        <p:nvPicPr>
          <p:cNvPr id="9" name="Picture 8"/>
          <p:cNvPicPr>
            <a:picLocks noChangeAspect="1"/>
          </p:cNvPicPr>
          <p:nvPr/>
        </p:nvPicPr>
        <p:blipFill>
          <a:blip r:embed="rId3"/>
          <a:stretch>
            <a:fillRect/>
          </a:stretch>
        </p:blipFill>
        <p:spPr>
          <a:xfrm>
            <a:off x="1772326" y="4334323"/>
            <a:ext cx="10349282" cy="2666552"/>
          </a:xfrm>
          <a:prstGeom prst="rect">
            <a:avLst/>
          </a:prstGeom>
        </p:spPr>
      </p:pic>
      <p:sp>
        <p:nvSpPr>
          <p:cNvPr id="10" name="TextBox 9"/>
          <p:cNvSpPr txBox="1"/>
          <p:nvPr/>
        </p:nvSpPr>
        <p:spPr>
          <a:xfrm>
            <a:off x="1977510" y="2901019"/>
            <a:ext cx="17320447" cy="10618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端内：安卓最低版本</a:t>
            </a:r>
            <a:r>
              <a:rPr kumimoji="0" lang="en-US" altLang="zh-CN"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4.4</a:t>
            </a:r>
            <a:r>
              <a:rPr lang="zh-CN" altLang="en-US" sz="3200" dirty="0" smtClean="0">
                <a:latin typeface="Microsoft YaHei" charset="-122"/>
                <a:ea typeface="Microsoft YaHei" charset="-122"/>
                <a:cs typeface="Microsoft YaHei" charset="-122"/>
              </a:rPr>
              <a:t>，对应</a:t>
            </a:r>
            <a:r>
              <a:rPr lang="en-US" altLang="zh-CN" sz="3200" dirty="0" err="1" smtClean="0">
                <a:latin typeface="Microsoft YaHei" charset="-122"/>
                <a:ea typeface="Microsoft YaHei" charset="-122"/>
                <a:cs typeface="Microsoft YaHei" charset="-122"/>
              </a:rPr>
              <a:t>webview</a:t>
            </a:r>
            <a:r>
              <a:rPr lang="zh-CN" altLang="en-US" sz="3200" dirty="0" smtClean="0">
                <a:latin typeface="Microsoft YaHei" charset="-122"/>
                <a:ea typeface="Microsoft YaHei" charset="-122"/>
                <a:cs typeface="Microsoft YaHei" charset="-122"/>
              </a:rPr>
              <a:t>内核为</a:t>
            </a:r>
            <a:r>
              <a:rPr lang="en-US" altLang="zh-CN" sz="3200" dirty="0" err="1" smtClean="0">
                <a:latin typeface="Microsoft YaHei" charset="-122"/>
                <a:ea typeface="Microsoft YaHei" charset="-122"/>
                <a:cs typeface="Microsoft YaHei" charset="-122"/>
              </a:rPr>
              <a:t>webkit</a:t>
            </a:r>
            <a:r>
              <a:rPr lang="zh-CN" altLang="en-US" sz="3200" dirty="0" smtClean="0">
                <a:latin typeface="Microsoft YaHei" charset="-122"/>
                <a:ea typeface="Microsoft YaHei" charset="-122"/>
                <a:cs typeface="Microsoft YaHei" charset="-122"/>
              </a:rPr>
              <a:t>，</a:t>
            </a:r>
            <a:r>
              <a:rPr lang="en-US" altLang="zh-CN" sz="3200" dirty="0" smtClean="0">
                <a:latin typeface="Microsoft YaHei" charset="-122"/>
                <a:ea typeface="Microsoft YaHei" charset="-122"/>
                <a:cs typeface="Microsoft YaHei" charset="-122"/>
              </a:rPr>
              <a:t>IOS</a:t>
            </a:r>
            <a:r>
              <a:rPr lang="zh-CN" altLang="en-US" sz="3200" dirty="0" smtClean="0">
                <a:latin typeface="Microsoft YaHei" charset="-122"/>
                <a:ea typeface="Microsoft YaHei" charset="-122"/>
                <a:cs typeface="Microsoft YaHei" charset="-122"/>
              </a:rPr>
              <a:t>最低版本</a:t>
            </a:r>
            <a:r>
              <a:rPr lang="en-US" altLang="zh-CN" sz="3200" dirty="0" smtClean="0">
                <a:latin typeface="Microsoft YaHei" charset="-122"/>
                <a:ea typeface="Microsoft YaHei" charset="-122"/>
                <a:cs typeface="Microsoft YaHei" charset="-122"/>
              </a:rPr>
              <a:t>IOS10</a:t>
            </a:r>
            <a:r>
              <a:rPr lang="zh-CN" altLang="en-US" sz="3200" dirty="0" smtClean="0">
                <a:latin typeface="Microsoft YaHei" charset="-122"/>
                <a:ea typeface="Microsoft YaHei" charset="-122"/>
                <a:cs typeface="Microsoft YaHei" charset="-122"/>
              </a:rPr>
              <a:t>，对应内核</a:t>
            </a:r>
            <a:r>
              <a:rPr lang="en-US" altLang="zh-CN" sz="3200" dirty="0" smtClean="0">
                <a:latin typeface="Microsoft YaHei" charset="-122"/>
                <a:ea typeface="Microsoft YaHei" charset="-122"/>
                <a:cs typeface="Microsoft YaHei" charset="-122"/>
              </a:rPr>
              <a:t>safari10</a:t>
            </a:r>
          </a:p>
          <a:p>
            <a:pPr marL="0" marR="0" indent="0" algn="l"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端内对</a:t>
            </a:r>
            <a:r>
              <a:rPr kumimoji="0" lang="en-US" altLang="zh-CN"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ICU</a:t>
            </a:r>
            <a:r>
              <a:rPr kumimoji="0" lang="zh-CN" altLang="en-US"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支持完好</a:t>
            </a:r>
            <a:endParaRPr kumimoji="0" lang="en-US" sz="32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
        <p:nvSpPr>
          <p:cNvPr id="11" name="TextBox 10"/>
          <p:cNvSpPr txBox="1"/>
          <p:nvPr/>
        </p:nvSpPr>
        <p:spPr>
          <a:xfrm>
            <a:off x="1977510" y="8902822"/>
            <a:ext cx="9515425" cy="5693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端外：机型覆盖范围暂无法统计</a:t>
            </a:r>
            <a:r>
              <a:rPr lang="zh-CN" altLang="en-US" sz="3200" dirty="0" smtClean="0">
                <a:latin typeface="Microsoft YaHei" charset="-122"/>
                <a:ea typeface="Microsoft YaHei" charset="-122"/>
                <a:cs typeface="Microsoft YaHei" charset="-122"/>
              </a:rPr>
              <a:t>。不兼容</a:t>
            </a:r>
            <a:r>
              <a:rPr lang="zh-CN" altLang="en-US" sz="3200" smtClean="0">
                <a:latin typeface="Microsoft YaHei" charset="-122"/>
                <a:ea typeface="Microsoft YaHei" charset="-122"/>
                <a:cs typeface="Microsoft YaHei" charset="-122"/>
              </a:rPr>
              <a:t>场景如右图</a:t>
            </a:r>
            <a:endParaRPr kumimoji="0" lang="en-US" sz="32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
        <p:nvSpPr>
          <p:cNvPr id="14" name="TextBox 13"/>
          <p:cNvSpPr txBox="1"/>
          <p:nvPr/>
        </p:nvSpPr>
        <p:spPr>
          <a:xfrm>
            <a:off x="1977510" y="11711308"/>
            <a:ext cx="17913558" cy="5693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kumimoji="0" lang="en-US" altLang="zh-CN"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Node</a:t>
            </a:r>
            <a:r>
              <a:rPr kumimoji="0" lang="zh-CN" altLang="en-US"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a:t>
            </a:r>
            <a:r>
              <a:rPr kumimoji="0" lang="en-US" altLang="zh-CN"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ICU</a:t>
            </a:r>
            <a:r>
              <a:rPr lang="zh-CN" altLang="en-US" sz="3200" dirty="0" smtClean="0">
                <a:latin typeface="Microsoft YaHei" charset="-122"/>
                <a:ea typeface="Microsoft YaHei" charset="-122"/>
                <a:cs typeface="Microsoft YaHei" charset="-122"/>
              </a:rPr>
              <a:t>为</a:t>
            </a:r>
            <a:r>
              <a:rPr lang="en-US" altLang="zh-CN" sz="3200" dirty="0" smtClean="0">
                <a:latin typeface="Microsoft YaHei" charset="-122"/>
                <a:ea typeface="Microsoft YaHei" charset="-122"/>
                <a:cs typeface="Microsoft YaHei" charset="-122"/>
              </a:rPr>
              <a:t>node</a:t>
            </a:r>
            <a:r>
              <a:rPr lang="zh-CN" altLang="en-US" sz="3200" dirty="0" smtClean="0">
                <a:latin typeface="Microsoft YaHei" charset="-122"/>
                <a:ea typeface="Microsoft YaHei" charset="-122"/>
                <a:cs typeface="Microsoft YaHei" charset="-122"/>
              </a:rPr>
              <a:t>官方扩展包，引入依赖即可良好支持  </a:t>
            </a:r>
            <a:r>
              <a:rPr lang="en-US" altLang="zh-CN" sz="3200" dirty="0">
                <a:latin typeface="Microsoft YaHei" charset="-122"/>
                <a:ea typeface="Microsoft YaHei" charset="-122"/>
                <a:cs typeface="Microsoft YaHei" charset="-122"/>
              </a:rPr>
              <a:t>--</a:t>
            </a:r>
            <a:r>
              <a:rPr lang="en-US" altLang="zh-CN" sz="3200" dirty="0" err="1">
                <a:latin typeface="Microsoft YaHei" charset="-122"/>
                <a:ea typeface="Microsoft YaHei" charset="-122"/>
                <a:cs typeface="Microsoft YaHei" charset="-122"/>
              </a:rPr>
              <a:t>icu</a:t>
            </a:r>
            <a:r>
              <a:rPr lang="en-US" altLang="zh-CN" sz="3200" dirty="0">
                <a:latin typeface="Microsoft YaHei" charset="-122"/>
                <a:ea typeface="Microsoft YaHei" charset="-122"/>
                <a:cs typeface="Microsoft YaHei" charset="-122"/>
              </a:rPr>
              <a:t>-data-</a:t>
            </a:r>
            <a:r>
              <a:rPr lang="en-US" altLang="zh-CN" sz="3200" dirty="0" err="1">
                <a:latin typeface="Microsoft YaHei" charset="-122"/>
                <a:ea typeface="Microsoft YaHei" charset="-122"/>
                <a:cs typeface="Microsoft YaHei" charset="-122"/>
              </a:rPr>
              <a:t>dir</a:t>
            </a:r>
            <a:r>
              <a:rPr lang="en-US" altLang="zh-CN" sz="3200" dirty="0">
                <a:latin typeface="Microsoft YaHei" charset="-122"/>
                <a:ea typeface="Microsoft YaHei" charset="-122"/>
                <a:cs typeface="Microsoft YaHei" charset="-122"/>
              </a:rPr>
              <a:t>=</a:t>
            </a:r>
            <a:r>
              <a:rPr lang="en-US" altLang="zh-CN" sz="3200" dirty="0" err="1">
                <a:latin typeface="Microsoft YaHei" charset="-122"/>
                <a:ea typeface="Microsoft YaHei" charset="-122"/>
                <a:cs typeface="Microsoft YaHei" charset="-122"/>
              </a:rPr>
              <a:t>node_modules</a:t>
            </a:r>
            <a:r>
              <a:rPr lang="en-US" altLang="zh-CN" sz="3200" dirty="0">
                <a:latin typeface="Microsoft YaHei" charset="-122"/>
                <a:ea typeface="Microsoft YaHei" charset="-122"/>
                <a:cs typeface="Microsoft YaHei" charset="-122"/>
              </a:rPr>
              <a:t>/full-</a:t>
            </a:r>
            <a:r>
              <a:rPr lang="en-US" altLang="zh-CN" sz="3200" dirty="0" err="1">
                <a:latin typeface="Microsoft YaHei" charset="-122"/>
                <a:ea typeface="Microsoft YaHei" charset="-122"/>
                <a:cs typeface="Microsoft YaHei" charset="-122"/>
              </a:rPr>
              <a:t>icu</a:t>
            </a:r>
            <a:endParaRPr kumimoji="0" lang="en-US" altLang="zh-CN"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endParaRPr>
          </a:p>
        </p:txBody>
      </p:sp>
    </p:spTree>
    <p:extLst>
      <p:ext uri="{BB962C8B-B14F-4D97-AF65-F5344CB8AC3E}">
        <p14:creationId xmlns:p14="http://schemas.microsoft.com/office/powerpoint/2010/main" val="285305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188028" y="633896"/>
            <a:ext cx="15099846" cy="1420586"/>
          </a:xfrm>
        </p:spPr>
        <p:txBody>
          <a:bodyPr>
            <a:noAutofit/>
          </a:bodyPr>
          <a:lstStyle/>
          <a:p>
            <a:pPr eaLnBrk="1" hangingPunct="1"/>
            <a:r>
              <a:rPr lang="zh-CN" altLang="en-US" sz="6000" b="1" dirty="0" smtClean="0">
                <a:latin typeface="微软雅黑" panose="020B0503020204020204" pitchFamily="34" charset="-122"/>
                <a:ea typeface="微软雅黑" panose="020B0503020204020204" pitchFamily="34" charset="-122"/>
              </a:rPr>
              <a:t>质量保证</a:t>
            </a:r>
            <a:endParaRPr lang="zh-CN" altLang="en-US" sz="6000" b="1" dirty="0" smtClean="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2"/>
          <a:stretch>
            <a:fillRect/>
          </a:stretch>
        </p:blipFill>
        <p:spPr>
          <a:xfrm>
            <a:off x="9766075" y="6132025"/>
            <a:ext cx="12834131" cy="6806114"/>
          </a:xfrm>
          <a:prstGeom prst="rect">
            <a:avLst/>
          </a:prstGeom>
        </p:spPr>
      </p:pic>
      <p:pic>
        <p:nvPicPr>
          <p:cNvPr id="8" name="Picture 7"/>
          <p:cNvPicPr>
            <a:picLocks noChangeAspect="1"/>
          </p:cNvPicPr>
          <p:nvPr/>
        </p:nvPicPr>
        <p:blipFill>
          <a:blip r:embed="rId3"/>
          <a:stretch>
            <a:fillRect/>
          </a:stretch>
        </p:blipFill>
        <p:spPr>
          <a:xfrm>
            <a:off x="2569384" y="10877563"/>
            <a:ext cx="5851255" cy="2060575"/>
          </a:xfrm>
          <a:prstGeom prst="rect">
            <a:avLst/>
          </a:prstGeom>
        </p:spPr>
      </p:pic>
      <p:sp>
        <p:nvSpPr>
          <p:cNvPr id="9" name="TextBox 8"/>
          <p:cNvSpPr txBox="1"/>
          <p:nvPr/>
        </p:nvSpPr>
        <p:spPr>
          <a:xfrm>
            <a:off x="17002135" y="3732935"/>
            <a:ext cx="6057880" cy="69249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zh-CN" altLang="en-US" sz="4000" dirty="0" smtClean="0">
                <a:latin typeface="Microsoft YaHei" charset="-122"/>
                <a:ea typeface="Microsoft YaHei" charset="-122"/>
                <a:cs typeface="Microsoft YaHei" charset="-122"/>
              </a:rPr>
              <a:t>全场景测试</a:t>
            </a:r>
            <a:endParaRPr lang="en-US" altLang="zh-CN" sz="4000" dirty="0">
              <a:latin typeface="Microsoft YaHei" charset="-122"/>
              <a:ea typeface="Microsoft YaHei" charset="-122"/>
              <a:cs typeface="Microsoft YaHei" charset="-122"/>
            </a:endParaRPr>
          </a:p>
        </p:txBody>
      </p:sp>
      <p:pic>
        <p:nvPicPr>
          <p:cNvPr id="10" name="Picture 9"/>
          <p:cNvPicPr>
            <a:picLocks noChangeAspect="1"/>
          </p:cNvPicPr>
          <p:nvPr/>
        </p:nvPicPr>
        <p:blipFill>
          <a:blip r:embed="rId4"/>
          <a:stretch>
            <a:fillRect/>
          </a:stretch>
        </p:blipFill>
        <p:spPr>
          <a:xfrm>
            <a:off x="3338910" y="8612569"/>
            <a:ext cx="4330700" cy="1663700"/>
          </a:xfrm>
          <a:prstGeom prst="rect">
            <a:avLst/>
          </a:prstGeom>
        </p:spPr>
      </p:pic>
      <p:sp>
        <p:nvSpPr>
          <p:cNvPr id="11" name="Down Arrow 10"/>
          <p:cNvSpPr/>
          <p:nvPr/>
        </p:nvSpPr>
        <p:spPr>
          <a:xfrm>
            <a:off x="5244605" y="5617756"/>
            <a:ext cx="631053" cy="356072"/>
          </a:xfrm>
          <a:prstGeom prst="downArrow">
            <a:avLst/>
          </a:prstGeom>
          <a:blipFill rotWithShape="1">
            <a:blip r:embed="rId5"/>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Right Arrow 11"/>
          <p:cNvSpPr/>
          <p:nvPr/>
        </p:nvSpPr>
        <p:spPr>
          <a:xfrm>
            <a:off x="8546439" y="11670264"/>
            <a:ext cx="1093836" cy="475172"/>
          </a:xfrm>
          <a:prstGeom prst="rightArrow">
            <a:avLst/>
          </a:prstGeom>
          <a:blipFill rotWithShape="1">
            <a:blip r:embed="rId5"/>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Light"/>
            </a:endParaRPr>
          </a:p>
        </p:txBody>
      </p:sp>
      <p:pic>
        <p:nvPicPr>
          <p:cNvPr id="13" name="Picture 12"/>
          <p:cNvPicPr>
            <a:picLocks noChangeAspect="1"/>
          </p:cNvPicPr>
          <p:nvPr/>
        </p:nvPicPr>
        <p:blipFill>
          <a:blip r:embed="rId6"/>
          <a:stretch>
            <a:fillRect/>
          </a:stretch>
        </p:blipFill>
        <p:spPr>
          <a:xfrm>
            <a:off x="2188028" y="5946327"/>
            <a:ext cx="7279082" cy="2248183"/>
          </a:xfrm>
          <a:prstGeom prst="rect">
            <a:avLst/>
          </a:prstGeom>
        </p:spPr>
      </p:pic>
      <p:pic>
        <p:nvPicPr>
          <p:cNvPr id="14" name="Picture 13"/>
          <p:cNvPicPr>
            <a:picLocks noChangeAspect="1"/>
          </p:cNvPicPr>
          <p:nvPr/>
        </p:nvPicPr>
        <p:blipFill>
          <a:blip r:embed="rId7"/>
          <a:stretch>
            <a:fillRect/>
          </a:stretch>
        </p:blipFill>
        <p:spPr>
          <a:xfrm>
            <a:off x="2188028" y="2523753"/>
            <a:ext cx="14067044" cy="3110862"/>
          </a:xfrm>
          <a:prstGeom prst="rect">
            <a:avLst/>
          </a:prstGeom>
        </p:spPr>
      </p:pic>
      <p:sp>
        <p:nvSpPr>
          <p:cNvPr id="15" name="Down Arrow 14"/>
          <p:cNvSpPr/>
          <p:nvPr/>
        </p:nvSpPr>
        <p:spPr>
          <a:xfrm>
            <a:off x="5235209" y="8288012"/>
            <a:ext cx="631053" cy="356072"/>
          </a:xfrm>
          <a:prstGeom prst="downArrow">
            <a:avLst/>
          </a:prstGeom>
          <a:blipFill rotWithShape="1">
            <a:blip r:embed="rId5"/>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Down Arrow 15"/>
          <p:cNvSpPr/>
          <p:nvPr/>
        </p:nvSpPr>
        <p:spPr>
          <a:xfrm>
            <a:off x="5244605" y="10458123"/>
            <a:ext cx="631053" cy="356072"/>
          </a:xfrm>
          <a:prstGeom prst="downArrow">
            <a:avLst/>
          </a:prstGeom>
          <a:blipFill rotWithShape="1">
            <a:blip r:embed="rId5"/>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Light"/>
            </a:endParaRPr>
          </a:p>
        </p:txBody>
      </p:sp>
      <p:sp>
        <p:nvSpPr>
          <p:cNvPr id="2" name="Rectangle 1"/>
          <p:cNvSpPr/>
          <p:nvPr/>
        </p:nvSpPr>
        <p:spPr>
          <a:xfrm>
            <a:off x="16459200" y="4425433"/>
            <a:ext cx="7143750" cy="461665"/>
          </a:xfrm>
          <a:prstGeom prst="rect">
            <a:avLst/>
          </a:prstGeom>
        </p:spPr>
        <p:txBody>
          <a:bodyPr wrap="square">
            <a:spAutoFit/>
          </a:bodyPr>
          <a:lstStyle/>
          <a:p>
            <a:r>
              <a:rPr lang="en-US" sz="2400" dirty="0"/>
              <a:t>http://</a:t>
            </a:r>
            <a:r>
              <a:rPr lang="en-US" sz="2400" dirty="0" err="1"/>
              <a:t>static.didiglobal.com</a:t>
            </a:r>
            <a:r>
              <a:rPr lang="en-US" sz="2400" dirty="0"/>
              <a:t>/</a:t>
            </a:r>
            <a:r>
              <a:rPr lang="en-US" sz="2400" dirty="0" err="1"/>
              <a:t>ibt</a:t>
            </a:r>
            <a:r>
              <a:rPr lang="en-US" sz="2400" dirty="0"/>
              <a:t>/elvish/</a:t>
            </a:r>
            <a:r>
              <a:rPr lang="en-US" sz="2400" dirty="0" err="1"/>
              <a:t>mocha.html</a:t>
            </a:r>
            <a:endParaRPr lang="en-US" sz="2400" dirty="0"/>
          </a:p>
        </p:txBody>
      </p:sp>
    </p:spTree>
    <p:extLst>
      <p:ext uri="{BB962C8B-B14F-4D97-AF65-F5344CB8AC3E}">
        <p14:creationId xmlns:p14="http://schemas.microsoft.com/office/powerpoint/2010/main" val="2007942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188028" y="633896"/>
            <a:ext cx="15099846" cy="1420586"/>
          </a:xfrm>
        </p:spPr>
        <p:txBody>
          <a:bodyPr>
            <a:noAutofit/>
          </a:bodyPr>
          <a:lstStyle/>
          <a:p>
            <a:pPr eaLnBrk="1" hangingPunct="1"/>
            <a:r>
              <a:rPr lang="zh-CN" altLang="en-US" sz="6000" b="1" dirty="0" smtClean="0">
                <a:latin typeface="微软雅黑" panose="020B0503020204020204" pitchFamily="34" charset="-122"/>
                <a:ea typeface="微软雅黑" panose="020B0503020204020204" pitchFamily="34" charset="-122"/>
              </a:rPr>
              <a:t>技术门户</a:t>
            </a:r>
            <a:endParaRPr lang="zh-CN" altLang="en-US" sz="6000" b="1" dirty="0" smtClean="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2"/>
          <a:stretch>
            <a:fillRect/>
          </a:stretch>
        </p:blipFill>
        <p:spPr>
          <a:xfrm>
            <a:off x="2188028" y="2454275"/>
            <a:ext cx="14025389" cy="7432675"/>
          </a:xfrm>
          <a:prstGeom prst="rect">
            <a:avLst/>
          </a:prstGeom>
        </p:spPr>
      </p:pic>
      <p:pic>
        <p:nvPicPr>
          <p:cNvPr id="8" name="Picture 7"/>
          <p:cNvPicPr>
            <a:picLocks noChangeAspect="1"/>
          </p:cNvPicPr>
          <p:nvPr/>
        </p:nvPicPr>
        <p:blipFill>
          <a:blip r:embed="rId3"/>
          <a:stretch>
            <a:fillRect/>
          </a:stretch>
        </p:blipFill>
        <p:spPr>
          <a:xfrm>
            <a:off x="9654477" y="6465887"/>
            <a:ext cx="13117879" cy="6842125"/>
          </a:xfrm>
          <a:prstGeom prst="rect">
            <a:avLst/>
          </a:prstGeom>
        </p:spPr>
      </p:pic>
      <p:sp>
        <p:nvSpPr>
          <p:cNvPr id="9" name="TextBox 8"/>
          <p:cNvSpPr txBox="1"/>
          <p:nvPr/>
        </p:nvSpPr>
        <p:spPr>
          <a:xfrm>
            <a:off x="15573270" y="3513826"/>
            <a:ext cx="7199086" cy="149271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zh-CN" altLang="en-US" dirty="0" smtClean="0">
                <a:latin typeface="Microsoft YaHei" charset="-122"/>
                <a:ea typeface="Microsoft YaHei" charset="-122"/>
                <a:cs typeface="Microsoft YaHei" charset="-122"/>
              </a:rPr>
              <a:t>全球化技术门户</a:t>
            </a:r>
            <a:endParaRPr lang="en-US" dirty="0" smtClean="0">
              <a:latin typeface="Microsoft YaHei" charset="-122"/>
              <a:ea typeface="Microsoft YaHei" charset="-122"/>
              <a:cs typeface="Microsoft YaHei" charset="-122"/>
            </a:endParaRPr>
          </a:p>
          <a:p>
            <a:r>
              <a:rPr lang="en-US" dirty="0" err="1" smtClean="0"/>
              <a:t>sailing.intra.didiglobal.com</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0" name="Picture 9"/>
          <p:cNvPicPr>
            <a:picLocks noChangeAspect="1"/>
          </p:cNvPicPr>
          <p:nvPr/>
        </p:nvPicPr>
        <p:blipFill>
          <a:blip r:embed="rId4"/>
          <a:stretch>
            <a:fillRect/>
          </a:stretch>
        </p:blipFill>
        <p:spPr>
          <a:xfrm>
            <a:off x="2188028" y="10661650"/>
            <a:ext cx="1981200" cy="2336800"/>
          </a:xfrm>
          <a:prstGeom prst="rect">
            <a:avLst/>
          </a:prstGeom>
        </p:spPr>
      </p:pic>
    </p:spTree>
    <p:extLst>
      <p:ext uri="{BB962C8B-B14F-4D97-AF65-F5344CB8AC3E}">
        <p14:creationId xmlns:p14="http://schemas.microsoft.com/office/powerpoint/2010/main" val="8871454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所有logo（线上RGB）-21.png"/>
          <p:cNvPicPr>
            <a:picLocks noChangeAspect="1"/>
          </p:cNvPicPr>
          <p:nvPr/>
        </p:nvPicPr>
        <p:blipFill>
          <a:blip r:embed="rId2">
            <a:extLst/>
          </a:blip>
          <a:stretch>
            <a:fillRect/>
          </a:stretch>
        </p:blipFill>
        <p:spPr>
          <a:xfrm>
            <a:off x="2179823" y="10396347"/>
            <a:ext cx="1742458" cy="568125"/>
          </a:xfrm>
          <a:prstGeom prst="rect">
            <a:avLst/>
          </a:prstGeom>
          <a:ln w="3175">
            <a:miter lim="400000"/>
          </a:ln>
        </p:spPr>
      </p:pic>
      <p:sp>
        <p:nvSpPr>
          <p:cNvPr id="55" name="Shape 55"/>
          <p:cNvSpPr/>
          <p:nvPr/>
        </p:nvSpPr>
        <p:spPr>
          <a:xfrm>
            <a:off x="1433023" y="3113716"/>
            <a:ext cx="9724033" cy="53848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defRPr sz="18000">
                <a:solidFill>
                  <a:srgbClr val="F88719"/>
                </a:solidFill>
                <a:latin typeface="FZLanTingHeiS-M-GB"/>
                <a:ea typeface="FZLanTingHeiS-M-GB"/>
                <a:cs typeface="FZLanTingHeiS-M-GB"/>
                <a:sym typeface="FZLanTingHeiS-M-GB"/>
              </a:defRPr>
            </a:pPr>
            <a:r>
              <a:t>THANK</a:t>
            </a:r>
          </a:p>
          <a:p>
            <a:pPr algn="l">
              <a:defRPr sz="18000">
                <a:solidFill>
                  <a:srgbClr val="F88719"/>
                </a:solidFill>
                <a:latin typeface="FZLanTingHeiS-M-GB"/>
                <a:ea typeface="FZLanTingHeiS-M-GB"/>
                <a:cs typeface="FZLanTingHeiS-M-GB"/>
                <a:sym typeface="FZLanTingHeiS-M-GB"/>
              </a:defRPr>
            </a:pPr>
            <a:r>
              <a:t> YOU</a:t>
            </a:r>
          </a:p>
        </p:txBody>
      </p:sp>
      <p:sp>
        <p:nvSpPr>
          <p:cNvPr id="56" name="Shape 56"/>
          <p:cNvSpPr/>
          <p:nvPr/>
        </p:nvSpPr>
        <p:spPr>
          <a:xfrm>
            <a:off x="2179823" y="11285193"/>
            <a:ext cx="3289301" cy="3937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1800">
                <a:solidFill>
                  <a:srgbClr val="4D4D4D"/>
                </a:solidFill>
              </a:defRPr>
            </a:lvl1pPr>
          </a:lstStyle>
          <a:p>
            <a:r>
              <a:t>北京嘀嘀无限科技发展有限公司</a:t>
            </a:r>
          </a:p>
        </p:txBody>
      </p:sp>
      <p:sp>
        <p:nvSpPr>
          <p:cNvPr id="57" name="Shape 57"/>
          <p:cNvSpPr/>
          <p:nvPr/>
        </p:nvSpPr>
        <p:spPr>
          <a:xfrm>
            <a:off x="2179823" y="11634491"/>
            <a:ext cx="5131131" cy="3937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a:defRPr sz="1800">
                <a:solidFill>
                  <a:srgbClr val="4D4D4D"/>
                </a:solidFill>
              </a:defRPr>
            </a:lvl1pPr>
          </a:lstStyle>
          <a:p>
            <a:r>
              <a:t>北京市海淀区东北旺路8号院尚东·数字山谷B1号楼</a:t>
            </a: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238124" y="0"/>
            <a:ext cx="23907751" cy="13463409"/>
          </a:xfrm>
          <a:prstGeom prst="rect">
            <a:avLst/>
          </a:prstGeom>
        </p:spPr>
      </p:pic>
    </p:spTree>
    <p:extLst>
      <p:ext uri="{BB962C8B-B14F-4D97-AF65-F5344CB8AC3E}">
        <p14:creationId xmlns:p14="http://schemas.microsoft.com/office/powerpoint/2010/main" val="1918280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188029" y="522514"/>
            <a:ext cx="9307285" cy="1371600"/>
          </a:xfrm>
        </p:spPr>
        <p:txBody>
          <a:bodyPr>
            <a:noAutofit/>
          </a:bodyPr>
          <a:lstStyle/>
          <a:p>
            <a:pPr eaLnBrk="1" hangingPunct="1"/>
            <a:r>
              <a:rPr lang="zh-CN" altLang="en-US" sz="6000" b="1" dirty="0" smtClean="0">
                <a:latin typeface="微软雅黑" panose="020B0503020204020204" pitchFamily="34" charset="-122"/>
                <a:ea typeface="微软雅黑" panose="020B0503020204020204" pitchFamily="34" charset="-122"/>
              </a:rPr>
              <a:t>问题</a:t>
            </a:r>
            <a:endParaRPr lang="zh-CN" altLang="en-US" sz="6000" b="1" dirty="0" smtClean="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1894114" y="3135086"/>
            <a:ext cx="19757571" cy="911134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4000" b="0" i="0" u="none" strike="noStrike" cap="none" spc="0" baseline="0">
                <a:ln>
                  <a:noFill/>
                </a:ln>
                <a:solidFill>
                  <a:srgbClr val="333333"/>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3800" b="0" i="0" u="none" strike="noStrike" cap="none" spc="0" baseline="0">
                <a:ln>
                  <a:noFill/>
                </a:ln>
                <a:solidFill>
                  <a:srgbClr val="333333"/>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ln>
                  <a:noFill/>
                </a:ln>
                <a:solidFill>
                  <a:srgbClr val="333333"/>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3400" b="0" i="0" u="none" strike="noStrike" cap="none" spc="0" baseline="0">
                <a:ln>
                  <a:noFill/>
                </a:ln>
                <a:solidFill>
                  <a:srgbClr val="333333"/>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4200" b="0" i="0" u="none" strike="noStrike" cap="none" spc="0" baseline="0">
                <a:ln>
                  <a:noFill/>
                </a:ln>
                <a:solidFill>
                  <a:srgbClr val="333333"/>
                </a:solidFill>
                <a:uFillTx/>
                <a:latin typeface="+mn-lt"/>
                <a:ea typeface="+mn-ea"/>
                <a:cs typeface="+mn-cs"/>
                <a:sym typeface="Helvetica Light"/>
              </a:defRPr>
            </a:lvl9pPr>
          </a:lstStyle>
          <a:p>
            <a:endParaRPr lang="zh-CN" altLang="en-US" sz="4000" dirty="0">
              <a:latin typeface="Microsoft YaHei" charset="-122"/>
              <a:ea typeface="Microsoft YaHei" charset="-122"/>
              <a:cs typeface="Microsoft YaHei" charset="-122"/>
            </a:endParaRPr>
          </a:p>
          <a:p>
            <a:r>
              <a:rPr lang="zh-CN" altLang="en-US" sz="4000" b="1" dirty="0" smtClean="0">
                <a:latin typeface="Microsoft YaHei" charset="-122"/>
                <a:ea typeface="Microsoft YaHei" charset="-122"/>
                <a:cs typeface="Microsoft YaHei" charset="-122"/>
              </a:rPr>
              <a:t>货币</a:t>
            </a:r>
            <a:r>
              <a:rPr lang="en-US" altLang="zh-CN" sz="4000" b="1" dirty="0" smtClean="0">
                <a:latin typeface="Microsoft YaHei" charset="-122"/>
                <a:ea typeface="Microsoft YaHei" charset="-122"/>
                <a:cs typeface="Microsoft YaHei" charset="-122"/>
              </a:rPr>
              <a:t>:</a:t>
            </a:r>
          </a:p>
          <a:p>
            <a:r>
              <a:rPr lang="zh-CN" altLang="en-US" sz="3200" dirty="0" smtClean="0">
                <a:latin typeface="Microsoft YaHei" charset="-122"/>
                <a:ea typeface="Microsoft YaHei" charset="-122"/>
                <a:cs typeface="Microsoft YaHei" charset="-122"/>
              </a:rPr>
              <a:t>展现</a:t>
            </a:r>
            <a:r>
              <a:rPr lang="zh-CN" altLang="en-US" sz="3200" dirty="0">
                <a:latin typeface="Microsoft YaHei" charset="-122"/>
                <a:ea typeface="Microsoft YaHei" charset="-122"/>
                <a:cs typeface="Microsoft YaHei" charset="-122"/>
              </a:rPr>
              <a:t>类</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货币符号不一致</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用户误解，取消订单 </a:t>
            </a:r>
            <a:endParaRPr lang="zh-CN" altLang="en-US" sz="3200" dirty="0">
              <a:latin typeface="Microsoft YaHei" charset="-122"/>
              <a:ea typeface="Microsoft YaHei" charset="-122"/>
              <a:cs typeface="Microsoft YaHei" charset="-122"/>
            </a:endParaRPr>
          </a:p>
          <a:p>
            <a:r>
              <a:rPr lang="zh-CN" altLang="en-US" sz="3200" dirty="0" smtClean="0">
                <a:latin typeface="Microsoft YaHei" charset="-122"/>
                <a:ea typeface="Microsoft YaHei" charset="-122"/>
                <a:cs typeface="Microsoft YaHei" charset="-122"/>
              </a:rPr>
              <a:t>限额</a:t>
            </a:r>
            <a:r>
              <a:rPr lang="zh-CN" altLang="en-US" sz="3200" dirty="0">
                <a:latin typeface="Microsoft YaHei" charset="-122"/>
                <a:ea typeface="Microsoft YaHei" charset="-122"/>
                <a:cs typeface="Microsoft YaHei" charset="-122"/>
              </a:rPr>
              <a:t>类</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汇率超限</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无法绑卡，绑券等 </a:t>
            </a:r>
            <a:endParaRPr lang="zh-CN" altLang="en-US" sz="3200" dirty="0">
              <a:latin typeface="Microsoft YaHei" charset="-122"/>
              <a:ea typeface="Microsoft YaHei" charset="-122"/>
              <a:cs typeface="Microsoft YaHei" charset="-122"/>
            </a:endParaRPr>
          </a:p>
          <a:p>
            <a:r>
              <a:rPr lang="zh-CN" altLang="en-US" sz="3200" dirty="0" smtClean="0">
                <a:latin typeface="Microsoft YaHei" charset="-122"/>
                <a:ea typeface="Microsoft YaHei" charset="-122"/>
                <a:cs typeface="Microsoft YaHei" charset="-122"/>
              </a:rPr>
              <a:t>传递</a:t>
            </a:r>
            <a:r>
              <a:rPr lang="zh-CN" altLang="en-US" sz="3200" dirty="0">
                <a:latin typeface="Microsoft YaHei" charset="-122"/>
                <a:ea typeface="Microsoft YaHei" charset="-122"/>
                <a:cs typeface="Microsoft YaHei" charset="-122"/>
              </a:rPr>
              <a:t>类</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传递分</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元不一致</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预估扩大</a:t>
            </a:r>
            <a:r>
              <a:rPr lang="en-US" altLang="zh-CN" sz="3200" dirty="0">
                <a:latin typeface="Microsoft YaHei" charset="-122"/>
                <a:ea typeface="Microsoft YaHei" charset="-122"/>
                <a:cs typeface="Microsoft YaHei" charset="-122"/>
              </a:rPr>
              <a:t>100</a:t>
            </a:r>
            <a:r>
              <a:rPr lang="zh-CN" altLang="en-US" sz="3200" dirty="0">
                <a:latin typeface="Microsoft YaHei" charset="-122"/>
                <a:ea typeface="Microsoft YaHei" charset="-122"/>
                <a:cs typeface="Microsoft YaHei" charset="-122"/>
              </a:rPr>
              <a:t>倍，用 户取消</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投诉 </a:t>
            </a:r>
            <a:endParaRPr lang="zh-CN" altLang="en-US" sz="3200" dirty="0">
              <a:latin typeface="Microsoft YaHei" charset="-122"/>
              <a:ea typeface="Microsoft YaHei" charset="-122"/>
              <a:cs typeface="Microsoft YaHei" charset="-122"/>
            </a:endParaRPr>
          </a:p>
          <a:p>
            <a:endParaRPr lang="en-US" altLang="zh-CN" sz="3200" dirty="0">
              <a:latin typeface="Microsoft YaHei" charset="-122"/>
              <a:ea typeface="Microsoft YaHei" charset="-122"/>
              <a:cs typeface="Microsoft YaHei" charset="-122"/>
            </a:endParaRPr>
          </a:p>
          <a:p>
            <a:r>
              <a:rPr lang="zh-CN" altLang="en-US" sz="4000" b="1" dirty="0" smtClean="0">
                <a:latin typeface="Microsoft YaHei" charset="-122"/>
                <a:ea typeface="Microsoft YaHei" charset="-122"/>
                <a:cs typeface="Microsoft YaHei" charset="-122"/>
              </a:rPr>
              <a:t>时间</a:t>
            </a:r>
            <a:r>
              <a:rPr lang="en-US" altLang="zh-CN" sz="4000" b="1" dirty="0" smtClean="0">
                <a:latin typeface="Microsoft YaHei" charset="-122"/>
                <a:ea typeface="Microsoft YaHei" charset="-122"/>
                <a:cs typeface="Microsoft YaHei" charset="-122"/>
              </a:rPr>
              <a:t>:</a:t>
            </a:r>
          </a:p>
          <a:p>
            <a:r>
              <a:rPr lang="en-US" altLang="zh-CN" sz="3200" dirty="0" err="1" smtClean="0">
                <a:latin typeface="Microsoft YaHei" charset="-122"/>
                <a:ea typeface="Microsoft YaHei" charset="-122"/>
                <a:cs typeface="Microsoft YaHei" charset="-122"/>
              </a:rPr>
              <a:t>u</a:t>
            </a:r>
            <a:r>
              <a:rPr lang="en-US" sz="3200" dirty="0" err="1" smtClean="0">
                <a:latin typeface="Microsoft YaHei" charset="-122"/>
                <a:ea typeface="Microsoft YaHei" charset="-122"/>
                <a:cs typeface="Microsoft YaHei" charset="-122"/>
              </a:rPr>
              <a:t>tcoffset</a:t>
            </a:r>
            <a:r>
              <a:rPr lang="zh-CN" altLang="en-US" sz="3200" dirty="0" smtClean="0">
                <a:latin typeface="Microsoft YaHei" charset="-122"/>
                <a:ea typeface="Microsoft YaHei" charset="-122"/>
                <a:cs typeface="Microsoft YaHei" charset="-122"/>
              </a:rPr>
              <a:t>会变化（夏令时）</a:t>
            </a:r>
            <a:endParaRPr lang="en-US" altLang="zh-CN" sz="3200" dirty="0" smtClean="0">
              <a:latin typeface="Microsoft YaHei" charset="-122"/>
              <a:ea typeface="Microsoft YaHei" charset="-122"/>
              <a:cs typeface="Microsoft YaHei" charset="-122"/>
            </a:endParaRPr>
          </a:p>
          <a:p>
            <a:r>
              <a:rPr lang="zh-CN" altLang="en-US" sz="3200" dirty="0">
                <a:latin typeface="Microsoft YaHei" charset="-122"/>
                <a:ea typeface="Microsoft YaHei" charset="-122"/>
                <a:cs typeface="Microsoft YaHei" charset="-122"/>
              </a:rPr>
              <a:t>示例</a:t>
            </a:r>
            <a:r>
              <a:rPr lang="zh-CN" altLang="en-US" sz="3200" dirty="0" smtClean="0">
                <a:latin typeface="Microsoft YaHei" charset="-122"/>
                <a:ea typeface="Microsoft YaHei" charset="-122"/>
                <a:cs typeface="Microsoft YaHei" charset="-122"/>
              </a:rPr>
              <a:t>：</a:t>
            </a:r>
            <a:endParaRPr lang="en-US" altLang="zh-CN" sz="3200" dirty="0" smtClean="0">
              <a:latin typeface="Microsoft YaHei" charset="-122"/>
              <a:ea typeface="Microsoft YaHei" charset="-122"/>
              <a:cs typeface="Microsoft YaHei" charset="-122"/>
            </a:endParaRPr>
          </a:p>
          <a:p>
            <a:r>
              <a:rPr lang="en-US" altLang="zh-CN" sz="3200" dirty="0" smtClean="0">
                <a:latin typeface="Microsoft YaHei" charset="-122"/>
                <a:ea typeface="Microsoft YaHei" charset="-122"/>
                <a:cs typeface="Microsoft YaHei" charset="-122"/>
              </a:rPr>
              <a:t>1. </a:t>
            </a:r>
            <a:r>
              <a:rPr lang="zh-CN" altLang="en-US" sz="3200" dirty="0" smtClean="0">
                <a:latin typeface="Microsoft YaHei" charset="-122"/>
                <a:ea typeface="Microsoft YaHei" charset="-122"/>
                <a:cs typeface="Microsoft YaHei" charset="-122"/>
              </a:rPr>
              <a:t>上车</a:t>
            </a:r>
            <a:r>
              <a:rPr lang="zh-CN" altLang="en-US" sz="3200" dirty="0">
                <a:latin typeface="Microsoft YaHei" charset="-122"/>
                <a:ea typeface="Microsoft YaHei" charset="-122"/>
                <a:cs typeface="Microsoft YaHei" charset="-122"/>
              </a:rPr>
              <a:t>时间为悉尼时间</a:t>
            </a:r>
            <a:r>
              <a:rPr lang="en-US" altLang="zh-CN" sz="3200" dirty="0">
                <a:latin typeface="Microsoft YaHei" charset="-122"/>
                <a:ea typeface="Microsoft YaHei" charset="-122"/>
                <a:cs typeface="Microsoft YaHei" charset="-122"/>
              </a:rPr>
              <a:t>2020-04-05 </a:t>
            </a:r>
            <a:r>
              <a:rPr lang="en-US" altLang="zh-CN" sz="3200" b="1" dirty="0">
                <a:latin typeface="Microsoft YaHei" charset="-122"/>
                <a:ea typeface="Microsoft YaHei" charset="-122"/>
                <a:cs typeface="Microsoft YaHei" charset="-122"/>
              </a:rPr>
              <a:t>01:50(utc+11)</a:t>
            </a:r>
            <a:r>
              <a:rPr lang="zh-CN" altLang="en-US" sz="3200" b="1" dirty="0">
                <a:latin typeface="Microsoft YaHei" charset="-122"/>
                <a:ea typeface="Microsoft YaHei" charset="-122"/>
                <a:cs typeface="Microsoft YaHei" charset="-122"/>
              </a:rPr>
              <a:t>时间戳：</a:t>
            </a:r>
            <a:r>
              <a:rPr lang="en-US" altLang="zh-CN" sz="3200" b="1" dirty="0">
                <a:latin typeface="Microsoft YaHei" charset="-122"/>
                <a:ea typeface="Microsoft YaHei" charset="-122"/>
                <a:cs typeface="Microsoft YaHei" charset="-122"/>
              </a:rPr>
              <a:t>1586011800</a:t>
            </a:r>
            <a:r>
              <a:rPr lang="zh-CN" altLang="en-US" sz="3200" dirty="0">
                <a:latin typeface="Microsoft YaHei" charset="-122"/>
                <a:ea typeface="Microsoft YaHei" charset="-122"/>
                <a:cs typeface="Microsoft YaHei" charset="-122"/>
              </a:rPr>
              <a:t>，下车为悉尼时间是</a:t>
            </a:r>
            <a:r>
              <a:rPr lang="en-US" altLang="zh-CN" sz="3200" dirty="0">
                <a:latin typeface="Microsoft YaHei" charset="-122"/>
                <a:ea typeface="Microsoft YaHei" charset="-122"/>
                <a:cs typeface="Microsoft YaHei" charset="-122"/>
              </a:rPr>
              <a:t>2020-04-05 </a:t>
            </a:r>
            <a:r>
              <a:rPr lang="en-US" altLang="zh-CN" sz="3200" b="1" dirty="0">
                <a:latin typeface="Microsoft YaHei" charset="-122"/>
                <a:ea typeface="Microsoft YaHei" charset="-122"/>
                <a:cs typeface="Microsoft YaHei" charset="-122"/>
              </a:rPr>
              <a:t>01:20(utc+10)</a:t>
            </a:r>
            <a:r>
              <a:rPr lang="zh-CN" altLang="en-US" sz="3200" b="1" dirty="0">
                <a:latin typeface="Microsoft YaHei" charset="-122"/>
                <a:ea typeface="Microsoft YaHei" charset="-122"/>
                <a:cs typeface="Microsoft YaHei" charset="-122"/>
              </a:rPr>
              <a:t>时间戳：</a:t>
            </a:r>
            <a:r>
              <a:rPr lang="en-US" altLang="zh-CN" sz="3200" b="1" dirty="0">
                <a:latin typeface="Microsoft YaHei" charset="-122"/>
                <a:ea typeface="Microsoft YaHei" charset="-122"/>
                <a:cs typeface="Microsoft YaHei" charset="-122"/>
              </a:rPr>
              <a:t>1586013600</a:t>
            </a:r>
            <a:r>
              <a:rPr lang="zh-CN" altLang="en-US" sz="3200" b="1" dirty="0">
                <a:latin typeface="Microsoft YaHei" charset="-122"/>
                <a:ea typeface="Microsoft YaHei" charset="-122"/>
                <a:cs typeface="Microsoft YaHei" charset="-122"/>
              </a:rPr>
              <a:t>，打车时长</a:t>
            </a:r>
            <a:r>
              <a:rPr lang="en-US" altLang="zh-CN" sz="3200" b="1" dirty="0">
                <a:latin typeface="Microsoft YaHei" charset="-122"/>
                <a:ea typeface="Microsoft YaHei" charset="-122"/>
                <a:cs typeface="Microsoft YaHei" charset="-122"/>
              </a:rPr>
              <a:t>1800</a:t>
            </a:r>
            <a:r>
              <a:rPr lang="zh-CN" altLang="en-US" sz="3200" b="1" dirty="0">
                <a:latin typeface="Microsoft YaHei" charset="-122"/>
                <a:ea typeface="Microsoft YaHei" charset="-122"/>
                <a:cs typeface="Microsoft YaHei" charset="-122"/>
              </a:rPr>
              <a:t>秒 </a:t>
            </a:r>
            <a:r>
              <a:rPr lang="en-US" altLang="zh-CN" sz="3200" b="1" dirty="0">
                <a:latin typeface="Microsoft YaHei" charset="-122"/>
                <a:ea typeface="Microsoft YaHei" charset="-122"/>
                <a:cs typeface="Microsoft YaHei" charset="-122"/>
              </a:rPr>
              <a:t>= 30</a:t>
            </a:r>
            <a:r>
              <a:rPr lang="zh-CN" altLang="en-US" sz="3200" b="1" dirty="0">
                <a:latin typeface="Microsoft YaHei" charset="-122"/>
                <a:ea typeface="Microsoft YaHei" charset="-122"/>
                <a:cs typeface="Microsoft YaHei" charset="-122"/>
              </a:rPr>
              <a:t>分钟</a:t>
            </a:r>
            <a:r>
              <a:rPr lang="zh-CN" altLang="en-US" sz="3200" dirty="0">
                <a:latin typeface="Microsoft YaHei" charset="-122"/>
                <a:ea typeface="Microsoft YaHei" charset="-122"/>
                <a:cs typeface="Microsoft YaHei" charset="-122"/>
              </a:rPr>
              <a:t>（悉尼</a:t>
            </a:r>
            <a:r>
              <a:rPr lang="en-US" altLang="zh-CN" sz="3200" dirty="0">
                <a:latin typeface="Microsoft YaHei" charset="-122"/>
                <a:ea typeface="Microsoft YaHei" charset="-122"/>
                <a:cs typeface="Microsoft YaHei" charset="-122"/>
              </a:rPr>
              <a:t>4</a:t>
            </a:r>
            <a:r>
              <a:rPr lang="zh-CN" altLang="en-US" sz="3200" dirty="0">
                <a:latin typeface="Microsoft YaHei" charset="-122"/>
                <a:ea typeface="Microsoft YaHei" charset="-122"/>
                <a:cs typeface="Microsoft YaHei" charset="-122"/>
              </a:rPr>
              <a:t>月</a:t>
            </a:r>
            <a:r>
              <a:rPr lang="en-US" altLang="zh-CN" sz="3200" dirty="0">
                <a:latin typeface="Microsoft YaHei" charset="-122"/>
                <a:ea typeface="Microsoft YaHei" charset="-122"/>
                <a:cs typeface="Microsoft YaHei" charset="-122"/>
              </a:rPr>
              <a:t>5</a:t>
            </a:r>
            <a:r>
              <a:rPr lang="zh-CN" altLang="en-US" sz="3200" dirty="0">
                <a:latin typeface="Microsoft YaHei" charset="-122"/>
                <a:ea typeface="Microsoft YaHei" charset="-122"/>
                <a:cs typeface="Microsoft YaHei" charset="-122"/>
              </a:rPr>
              <a:t>日</a:t>
            </a:r>
            <a:r>
              <a:rPr lang="en-US" altLang="zh-CN" sz="3200" dirty="0">
                <a:latin typeface="Microsoft YaHei" charset="-122"/>
                <a:ea typeface="Microsoft YaHei" charset="-122"/>
                <a:cs typeface="Microsoft YaHei" charset="-122"/>
              </a:rPr>
              <a:t>2</a:t>
            </a:r>
            <a:r>
              <a:rPr lang="zh-CN" altLang="en-US" sz="3200" dirty="0">
                <a:latin typeface="Microsoft YaHei" charset="-122"/>
                <a:ea typeface="Microsoft YaHei" charset="-122"/>
                <a:cs typeface="Microsoft YaHei" charset="-122"/>
              </a:rPr>
              <a:t>点做了夏令时切换</a:t>
            </a:r>
            <a:r>
              <a:rPr lang="zh-CN" altLang="en-US" sz="3200" dirty="0" smtClean="0">
                <a:latin typeface="Microsoft YaHei" charset="-122"/>
                <a:ea typeface="Microsoft YaHei" charset="-122"/>
                <a:cs typeface="Microsoft YaHei" charset="-122"/>
              </a:rPr>
              <a:t>）</a:t>
            </a:r>
            <a:endParaRPr lang="en-US" altLang="zh-CN" sz="3200" dirty="0" smtClean="0">
              <a:latin typeface="Microsoft YaHei" charset="-122"/>
              <a:ea typeface="Microsoft YaHei" charset="-122"/>
              <a:cs typeface="Microsoft YaHei" charset="-122"/>
            </a:endParaRPr>
          </a:p>
          <a:p>
            <a:r>
              <a:rPr lang="en-US" altLang="zh-CN" sz="3200" dirty="0" smtClean="0">
                <a:latin typeface="Microsoft YaHei" charset="-122"/>
                <a:ea typeface="Microsoft YaHei" charset="-122"/>
                <a:cs typeface="Microsoft YaHei" charset="-122"/>
              </a:rPr>
              <a:t>2. </a:t>
            </a:r>
            <a:r>
              <a:rPr lang="zh-CN" altLang="en-US" sz="3200" dirty="0" smtClean="0">
                <a:latin typeface="Microsoft YaHei" charset="-122"/>
                <a:ea typeface="Microsoft YaHei" charset="-122"/>
                <a:cs typeface="Microsoft YaHei" charset="-122"/>
              </a:rPr>
              <a:t>在</a:t>
            </a:r>
            <a:r>
              <a:rPr lang="en-US" altLang="zh-CN" sz="3200" dirty="0">
                <a:latin typeface="Microsoft YaHei" charset="-122"/>
                <a:ea typeface="Microsoft YaHei" charset="-122"/>
                <a:cs typeface="Microsoft YaHei" charset="-122"/>
              </a:rPr>
              <a:t>2018</a:t>
            </a:r>
            <a:r>
              <a:rPr lang="zh-CN" altLang="en-US" sz="3200" dirty="0">
                <a:latin typeface="Microsoft YaHei" charset="-122"/>
                <a:ea typeface="Microsoft YaHei" charset="-122"/>
                <a:cs typeface="Microsoft YaHei" charset="-122"/>
              </a:rPr>
              <a:t>年的时候定义一个巴西时间</a:t>
            </a:r>
            <a:r>
              <a:rPr lang="en-US" altLang="zh-CN" sz="3200" dirty="0">
                <a:latin typeface="Microsoft YaHei" charset="-122"/>
                <a:ea typeface="Microsoft YaHei" charset="-122"/>
                <a:cs typeface="Microsoft YaHei" charset="-122"/>
              </a:rPr>
              <a:t>" 2019-10-20 03:00:00"</a:t>
            </a:r>
            <a:r>
              <a:rPr lang="zh-CN" altLang="en-US" sz="3200" dirty="0">
                <a:latin typeface="Microsoft YaHei" charset="-122"/>
                <a:ea typeface="Microsoft YaHei" charset="-122"/>
                <a:cs typeface="Microsoft YaHei" charset="-122"/>
              </a:rPr>
              <a:t>生效一个活动，我们建议使用字符串存储时间，如果使用时间戳，巴西</a:t>
            </a:r>
            <a:r>
              <a:rPr lang="en-US" altLang="zh-CN" sz="3200" dirty="0">
                <a:latin typeface="Microsoft YaHei" charset="-122"/>
                <a:ea typeface="Microsoft YaHei" charset="-122"/>
                <a:cs typeface="Microsoft YaHei" charset="-122"/>
              </a:rPr>
              <a:t>2019</a:t>
            </a:r>
            <a:r>
              <a:rPr lang="zh-CN" altLang="en-US" sz="3200" dirty="0">
                <a:latin typeface="Microsoft YaHei" charset="-122"/>
                <a:ea typeface="Microsoft YaHei" charset="-122"/>
                <a:cs typeface="Microsoft YaHei" charset="-122"/>
              </a:rPr>
              <a:t>年取消了夏令时，那么时间表达就不准确</a:t>
            </a:r>
            <a:r>
              <a:rPr lang="zh-CN" altLang="en-US" sz="3200" dirty="0" smtClean="0">
                <a:latin typeface="Microsoft YaHei" charset="-122"/>
                <a:ea typeface="Microsoft YaHei" charset="-122"/>
                <a:cs typeface="Microsoft YaHei" charset="-122"/>
              </a:rPr>
              <a:t>了</a:t>
            </a:r>
            <a:endParaRPr lang="en-US" altLang="zh-CN" sz="3200" dirty="0" smtClean="0">
              <a:latin typeface="Microsoft YaHei" charset="-122"/>
              <a:ea typeface="Microsoft YaHei" charset="-122"/>
              <a:cs typeface="Microsoft YaHei" charset="-122"/>
            </a:endParaRPr>
          </a:p>
          <a:p>
            <a:r>
              <a:rPr lang="en-US" sz="3200" dirty="0" smtClean="0">
                <a:latin typeface="Microsoft YaHei" charset="-122"/>
                <a:ea typeface="Microsoft YaHei" charset="-122"/>
                <a:cs typeface="Microsoft YaHei" charset="-122"/>
              </a:rPr>
              <a:t>3. </a:t>
            </a:r>
            <a:r>
              <a:rPr lang="zh-CN" altLang="en-US" sz="3200" dirty="0" smtClean="0">
                <a:latin typeface="Microsoft YaHei" charset="-122"/>
                <a:ea typeface="Microsoft YaHei" charset="-122"/>
                <a:cs typeface="Microsoft YaHei" charset="-122"/>
              </a:rPr>
              <a:t>一个时间字符串，不同时区下时间戳不一样，极易出错</a:t>
            </a:r>
            <a:endParaRPr lang="en-US" sz="3200" dirty="0" smtClean="0">
              <a:latin typeface="Microsoft YaHei" charset="-122"/>
              <a:ea typeface="Microsoft YaHei" charset="-122"/>
              <a:cs typeface="Microsoft YaHei" charset="-122"/>
            </a:endParaRPr>
          </a:p>
          <a:p>
            <a:endParaRPr lang="en-US" altLang="zh-CN" sz="4000" b="1" dirty="0">
              <a:latin typeface="Microsoft YaHei" charset="-122"/>
              <a:ea typeface="Microsoft YaHei" charset="-122"/>
              <a:cs typeface="Microsoft YaHei" charset="-122"/>
            </a:endParaRPr>
          </a:p>
          <a:p>
            <a:r>
              <a:rPr lang="zh-CN" altLang="en-US" sz="4000" b="1" dirty="0" smtClean="0">
                <a:latin typeface="Microsoft YaHei" charset="-122"/>
                <a:ea typeface="Microsoft YaHei" charset="-122"/>
                <a:cs typeface="Microsoft YaHei" charset="-122"/>
              </a:rPr>
              <a:t>度量衡</a:t>
            </a:r>
            <a:r>
              <a:rPr lang="en-US" altLang="zh-CN" sz="4000" b="1" dirty="0" smtClean="0">
                <a:latin typeface="Microsoft YaHei" charset="-122"/>
                <a:ea typeface="Microsoft YaHei" charset="-122"/>
                <a:cs typeface="Microsoft YaHei" charset="-122"/>
              </a:rPr>
              <a:t>:</a:t>
            </a:r>
          </a:p>
          <a:p>
            <a:r>
              <a:rPr lang="zh-CN" altLang="en-US" sz="3200" dirty="0" smtClean="0">
                <a:latin typeface="Microsoft YaHei" charset="-122"/>
                <a:ea typeface="Microsoft YaHei" charset="-122"/>
                <a:cs typeface="Microsoft YaHei" charset="-122"/>
              </a:rPr>
              <a:t>英制、千分号、小数点、高亮等标准化处理</a:t>
            </a:r>
            <a:endParaRPr lang="en-US" altLang="zh-CN" sz="3200" dirty="0" smtClean="0">
              <a:latin typeface="Microsoft YaHei" charset="-122"/>
              <a:ea typeface="Microsoft YaHei" charset="-122"/>
              <a:cs typeface="Microsoft YaHei" charset="-122"/>
            </a:endParaRPr>
          </a:p>
          <a:p>
            <a:endParaRPr lang="en-US" altLang="zh-CN" sz="4000" b="1" dirty="0" smtClean="0">
              <a:latin typeface="Microsoft YaHei" charset="-122"/>
              <a:ea typeface="Microsoft YaHei" charset="-122"/>
              <a:cs typeface="Microsoft YaHei" charset="-122"/>
            </a:endParaRPr>
          </a:p>
          <a:p>
            <a:endParaRPr lang="zh-CN" altLang="en-US" sz="3200" dirty="0">
              <a:latin typeface="Microsoft YaHei" charset="-122"/>
              <a:ea typeface="Microsoft YaHei" charset="-122"/>
              <a:cs typeface="Microsoft YaHei" charset="-122"/>
            </a:endParaRPr>
          </a:p>
        </p:txBody>
      </p:sp>
      <p:pic>
        <p:nvPicPr>
          <p:cNvPr id="3" name="Picture 2"/>
          <p:cNvPicPr>
            <a:picLocks noChangeAspect="1"/>
          </p:cNvPicPr>
          <p:nvPr/>
        </p:nvPicPr>
        <p:blipFill>
          <a:blip r:embed="rId3"/>
          <a:stretch>
            <a:fillRect/>
          </a:stretch>
        </p:blipFill>
        <p:spPr>
          <a:xfrm>
            <a:off x="14860360" y="2592161"/>
            <a:ext cx="2514600" cy="4191000"/>
          </a:xfrm>
          <a:prstGeom prst="rect">
            <a:avLst/>
          </a:prstGeom>
        </p:spPr>
      </p:pic>
      <p:pic>
        <p:nvPicPr>
          <p:cNvPr id="6" name="Picture 5"/>
          <p:cNvPicPr>
            <a:picLocks noChangeAspect="1"/>
          </p:cNvPicPr>
          <p:nvPr/>
        </p:nvPicPr>
        <p:blipFill>
          <a:blip r:embed="rId4"/>
          <a:stretch>
            <a:fillRect/>
          </a:stretch>
        </p:blipFill>
        <p:spPr>
          <a:xfrm>
            <a:off x="18439040" y="2604861"/>
            <a:ext cx="3962400" cy="4178300"/>
          </a:xfrm>
          <a:prstGeom prst="rect">
            <a:avLst/>
          </a:prstGeom>
        </p:spPr>
      </p:pic>
      <p:pic>
        <p:nvPicPr>
          <p:cNvPr id="1028" name="Picture 4" descr="http://img-hxy021.didistatic.com/static/km/do1_D1cz4vVZ7ZJUnKJMQD9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9646" y="9457615"/>
            <a:ext cx="5538788" cy="371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585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188029" y="522514"/>
            <a:ext cx="9307285" cy="1371600"/>
          </a:xfrm>
        </p:spPr>
        <p:txBody>
          <a:bodyPr>
            <a:noAutofit/>
          </a:bodyPr>
          <a:lstStyle/>
          <a:p>
            <a:pPr eaLnBrk="1" hangingPunct="1"/>
            <a:r>
              <a:rPr lang="zh-CN" altLang="en-US" sz="6000" b="1" dirty="0" smtClean="0">
                <a:latin typeface="微软雅黑" panose="020B0503020204020204" pitchFamily="34" charset="-122"/>
                <a:ea typeface="微软雅黑" panose="020B0503020204020204" pitchFamily="34" charset="-122"/>
              </a:rPr>
              <a:t>概念</a:t>
            </a:r>
            <a:endParaRPr lang="zh-CN" altLang="en-US" sz="6000" b="1" dirty="0" smtClean="0">
              <a:latin typeface="微软雅黑" panose="020B0503020204020204" pitchFamily="34" charset="-122"/>
              <a:ea typeface="微软雅黑" panose="020B0503020204020204" pitchFamily="34" charset="-122"/>
            </a:endParaRPr>
          </a:p>
        </p:txBody>
      </p:sp>
      <p:sp>
        <p:nvSpPr>
          <p:cNvPr id="2" name="TextBox 1"/>
          <p:cNvSpPr txBox="1"/>
          <p:nvPr/>
        </p:nvSpPr>
        <p:spPr>
          <a:xfrm>
            <a:off x="2188029" y="2131615"/>
            <a:ext cx="20516851" cy="992579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endParaRPr lang="zh-CN" altLang="en-US" sz="3200" dirty="0">
              <a:latin typeface="Microsoft YaHei" charset="-122"/>
              <a:ea typeface="Microsoft YaHei" charset="-122"/>
              <a:cs typeface="Microsoft YaHei" charset="-122"/>
            </a:endParaRPr>
          </a:p>
          <a:p>
            <a:pPr algn="l"/>
            <a:r>
              <a:rPr lang="zh-CN" altLang="en-US" sz="3200" b="1" dirty="0">
                <a:latin typeface="Microsoft YaHei" charset="-122"/>
                <a:ea typeface="Microsoft YaHei" charset="-122"/>
                <a:cs typeface="Microsoft YaHei" charset="-122"/>
              </a:rPr>
              <a:t>国际化 </a:t>
            </a:r>
            <a:r>
              <a:rPr lang="en-US" altLang="zh-CN" sz="3200" b="1" dirty="0">
                <a:latin typeface="Microsoft YaHei" charset="-122"/>
                <a:ea typeface="Microsoft YaHei" charset="-122"/>
                <a:cs typeface="Microsoft YaHei" charset="-122"/>
              </a:rPr>
              <a:t>(Internationalization/I18N)</a:t>
            </a:r>
            <a:endParaRPr lang="zh-CN" altLang="en-US" sz="3200" dirty="0">
              <a:latin typeface="Microsoft YaHei" charset="-122"/>
              <a:ea typeface="Microsoft YaHei" charset="-122"/>
              <a:cs typeface="Microsoft YaHei" charset="-122"/>
            </a:endParaRPr>
          </a:p>
          <a:p>
            <a:pPr algn="l"/>
            <a:r>
              <a:rPr lang="zh-CN" altLang="en-US" sz="3200" dirty="0">
                <a:latin typeface="Microsoft YaHei" charset="-122"/>
                <a:ea typeface="Microsoft YaHei" charset="-122"/>
                <a:cs typeface="Microsoft YaHei" charset="-122"/>
              </a:rPr>
              <a:t>     软件设计和文档开发过程中，使得功能和代码设计能处理多种语言和文化习俗，能够在创建不同语言版本时，不需要 重新设计源程序代码的软件工程方法</a:t>
            </a:r>
          </a:p>
          <a:p>
            <a:pPr algn="l"/>
            <a:r>
              <a:rPr lang="zh-CN" altLang="en-US" sz="3200" b="1" dirty="0">
                <a:latin typeface="Microsoft YaHei" charset="-122"/>
                <a:ea typeface="Microsoft YaHei" charset="-122"/>
                <a:cs typeface="Microsoft YaHei" charset="-122"/>
              </a:rPr>
              <a:t>本地化 </a:t>
            </a:r>
            <a:r>
              <a:rPr lang="en-US" altLang="zh-CN" sz="3200" b="1" dirty="0">
                <a:latin typeface="Microsoft YaHei" charset="-122"/>
                <a:ea typeface="Microsoft YaHei" charset="-122"/>
                <a:cs typeface="Microsoft YaHei" charset="-122"/>
              </a:rPr>
              <a:t>(Localization/L10N) </a:t>
            </a:r>
            <a:endParaRPr lang="zh-CN" altLang="en-US" sz="3200" dirty="0">
              <a:latin typeface="Microsoft YaHei" charset="-122"/>
              <a:ea typeface="Microsoft YaHei" charset="-122"/>
              <a:cs typeface="Microsoft YaHei" charset="-122"/>
            </a:endParaRPr>
          </a:p>
          <a:p>
            <a:pPr algn="l"/>
            <a:r>
              <a:rPr lang="zh-CN" altLang="en-US" sz="3200" dirty="0">
                <a:latin typeface="Microsoft YaHei" charset="-122"/>
                <a:ea typeface="Microsoft YaHei" charset="-122"/>
                <a:cs typeface="Microsoft YaHei" charset="-122"/>
              </a:rPr>
              <a:t>   将一个软件产品按特定国家 </a:t>
            </a:r>
            <a:r>
              <a:rPr lang="en-US" altLang="zh-CN" sz="3200" dirty="0">
                <a:latin typeface="Microsoft YaHei" charset="-122"/>
                <a:ea typeface="Microsoft YaHei" charset="-122"/>
                <a:cs typeface="Microsoft YaHei" charset="-122"/>
              </a:rPr>
              <a:t>/ </a:t>
            </a:r>
            <a:r>
              <a:rPr lang="zh-CN" altLang="en-US" sz="3200" dirty="0">
                <a:latin typeface="Microsoft YaHei" charset="-122"/>
                <a:ea typeface="Microsoft YaHei" charset="-122"/>
                <a:cs typeface="Microsoft YaHei" charset="-122"/>
              </a:rPr>
              <a:t>地区或语言市场的需要进行加工，使之满足特定市场上的用户对语言和文化的特殊要求的软件生产活动</a:t>
            </a:r>
          </a:p>
          <a:p>
            <a:pPr algn="l"/>
            <a:r>
              <a:rPr lang="zh-CN" altLang="en-US" sz="3200" b="1" dirty="0">
                <a:latin typeface="Microsoft YaHei" charset="-122"/>
                <a:ea typeface="Microsoft YaHei" charset="-122"/>
                <a:cs typeface="Microsoft YaHei" charset="-122"/>
              </a:rPr>
              <a:t>市场化 </a:t>
            </a:r>
            <a:r>
              <a:rPr lang="en-US" altLang="zh-CN" sz="3200" b="1" dirty="0">
                <a:latin typeface="Microsoft YaHei" charset="-122"/>
                <a:ea typeface="Microsoft YaHei" charset="-122"/>
                <a:cs typeface="Microsoft YaHei" charset="-122"/>
              </a:rPr>
              <a:t>(Marketization/M11N)</a:t>
            </a:r>
            <a:endParaRPr lang="zh-CN" altLang="en-US" sz="3200" dirty="0">
              <a:latin typeface="Microsoft YaHei" charset="-122"/>
              <a:ea typeface="Microsoft YaHei" charset="-122"/>
              <a:cs typeface="Microsoft YaHei" charset="-122"/>
            </a:endParaRPr>
          </a:p>
          <a:p>
            <a:pPr algn="l"/>
            <a:r>
              <a:rPr lang="zh-CN" altLang="en-US" sz="3200" dirty="0">
                <a:latin typeface="Microsoft YaHei" charset="-122"/>
                <a:ea typeface="Microsoft YaHei" charset="-122"/>
                <a:cs typeface="Microsoft YaHei" charset="-122"/>
              </a:rPr>
              <a:t>   是为了将国际化软件实现全球市场的销售和 服务，根据本地市场进一步包装和进行的一系列市场宣传、推广、销售、支持 、培训和服务的全部过程</a:t>
            </a:r>
          </a:p>
          <a:p>
            <a:pPr algn="l"/>
            <a:r>
              <a:rPr lang="zh-CN" altLang="en-US" sz="3200" b="1" dirty="0">
                <a:latin typeface="Microsoft YaHei" charset="-122"/>
                <a:ea typeface="Microsoft YaHei" charset="-122"/>
                <a:cs typeface="Microsoft YaHei" charset="-122"/>
              </a:rPr>
              <a:t>全球化 </a:t>
            </a:r>
            <a:r>
              <a:rPr lang="en-US" altLang="zh-CN" sz="3200" b="1" dirty="0">
                <a:latin typeface="Microsoft YaHei" charset="-122"/>
                <a:ea typeface="Microsoft YaHei" charset="-122"/>
                <a:cs typeface="Microsoft YaHei" charset="-122"/>
              </a:rPr>
              <a:t>(Globalization/G11N)</a:t>
            </a:r>
            <a:endParaRPr lang="zh-CN" altLang="en-US" sz="3200" dirty="0">
              <a:latin typeface="Microsoft YaHei" charset="-122"/>
              <a:ea typeface="Microsoft YaHei" charset="-122"/>
              <a:cs typeface="Microsoft YaHei" charset="-122"/>
            </a:endParaRPr>
          </a:p>
          <a:p>
            <a:pPr algn="l"/>
            <a:r>
              <a:rPr lang="zh-CN" altLang="en-US" sz="3200" dirty="0">
                <a:latin typeface="Microsoft YaHei" charset="-122"/>
                <a:ea typeface="Microsoft YaHei" charset="-122"/>
                <a:cs typeface="Microsoft YaHei" charset="-122"/>
              </a:rPr>
              <a:t>   为全球用户设计，面向全球市场发布的具有一 致的界面、风格和功能的软件，</a:t>
            </a:r>
            <a:r>
              <a:rPr lang="en-US" altLang="zh-CN" sz="3200" dirty="0">
                <a:latin typeface="Microsoft YaHei" charset="-122"/>
                <a:ea typeface="Microsoft YaHei" charset="-122"/>
                <a:cs typeface="Microsoft YaHei" charset="-122"/>
              </a:rPr>
              <a:t>G11N = I18N + L10N + M11N</a:t>
            </a:r>
          </a:p>
          <a:p>
            <a:pPr algn="l"/>
            <a:r>
              <a:rPr lang="en-US" altLang="zh-CN" sz="3200" b="1" dirty="0">
                <a:latin typeface="Microsoft YaHei" charset="-122"/>
                <a:ea typeface="Microsoft YaHei" charset="-122"/>
                <a:cs typeface="Microsoft YaHei" charset="-122"/>
              </a:rPr>
              <a:t>ISO</a:t>
            </a:r>
            <a:endParaRPr lang="zh-CN" altLang="en-US" sz="3200" dirty="0">
              <a:latin typeface="Microsoft YaHei" charset="-122"/>
              <a:ea typeface="Microsoft YaHei" charset="-122"/>
              <a:cs typeface="Microsoft YaHei" charset="-122"/>
            </a:endParaRPr>
          </a:p>
          <a:p>
            <a:pPr algn="l"/>
            <a:r>
              <a:rPr lang="zh-CN" altLang="en-US" sz="3200" dirty="0">
                <a:latin typeface="Microsoft YaHei" charset="-122"/>
                <a:ea typeface="Microsoft YaHei" charset="-122"/>
                <a:cs typeface="Microsoft YaHei" charset="-122"/>
              </a:rPr>
              <a:t>   国际标准化组织</a:t>
            </a:r>
            <a:endParaRPr lang="en-US" altLang="zh-CN" sz="3200" dirty="0">
              <a:latin typeface="Microsoft YaHei" charset="-122"/>
              <a:ea typeface="Microsoft YaHei" charset="-122"/>
              <a:cs typeface="Microsoft YaHei" charset="-122"/>
            </a:endParaRPr>
          </a:p>
          <a:p>
            <a:pPr algn="l"/>
            <a:r>
              <a:rPr lang="en-US" altLang="zh-CN" sz="3200" b="1" dirty="0" smtClean="0">
                <a:latin typeface="Microsoft YaHei" charset="-122"/>
                <a:ea typeface="Microsoft YaHei" charset="-122"/>
                <a:cs typeface="Microsoft YaHei" charset="-122"/>
              </a:rPr>
              <a:t>CLDR</a:t>
            </a:r>
          </a:p>
          <a:p>
            <a:pPr algn="l"/>
            <a:r>
              <a:rPr lang="zh-CN" altLang="en-US" sz="3200" dirty="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Unicode Common Locale Data Repository</a:t>
            </a:r>
            <a:r>
              <a:rPr lang="zh-CN" altLang="en-US" sz="3200" dirty="0">
                <a:latin typeface="Microsoft YaHei" charset="-122"/>
                <a:ea typeface="Microsoft YaHei" charset="-122"/>
                <a:cs typeface="Microsoft YaHei" charset="-122"/>
              </a:rPr>
              <a:t> </a:t>
            </a:r>
            <a:r>
              <a:rPr lang="zh-CN" altLang="en-US" sz="3200" dirty="0" smtClean="0">
                <a:latin typeface="Microsoft YaHei" charset="-122"/>
                <a:ea typeface="Microsoft YaHei" charset="-122"/>
                <a:cs typeface="Microsoft YaHei" charset="-122"/>
              </a:rPr>
              <a:t>通用</a:t>
            </a:r>
            <a:r>
              <a:rPr lang="zh-CN" altLang="en-US" sz="3200" dirty="0">
                <a:latin typeface="Microsoft YaHei" charset="-122"/>
                <a:ea typeface="Microsoft YaHei" charset="-122"/>
                <a:cs typeface="Microsoft YaHei" charset="-122"/>
              </a:rPr>
              <a:t>语言环境数据</a:t>
            </a:r>
            <a:r>
              <a:rPr lang="zh-CN" altLang="en-US" sz="3200" dirty="0" smtClean="0">
                <a:latin typeface="Microsoft YaHei" charset="-122"/>
                <a:ea typeface="Microsoft YaHei" charset="-122"/>
                <a:cs typeface="Microsoft YaHei" charset="-122"/>
              </a:rPr>
              <a:t>仓库</a:t>
            </a:r>
            <a:r>
              <a:rPr lang="zh-CN" altLang="en-US" sz="3200" dirty="0">
                <a:latin typeface="Microsoft YaHei" charset="-122"/>
                <a:ea typeface="Microsoft YaHei" charset="-122"/>
                <a:cs typeface="Microsoft YaHei" charset="-122"/>
              </a:rPr>
              <a:t>，</a:t>
            </a:r>
            <a:r>
              <a:rPr lang="zh-CN" altLang="en-US" sz="3200" dirty="0" smtClean="0">
                <a:latin typeface="Microsoft YaHei" charset="-122"/>
                <a:ea typeface="Microsoft YaHei" charset="-122"/>
                <a:cs typeface="Microsoft YaHei" charset="-122"/>
              </a:rPr>
              <a:t>用于</a:t>
            </a:r>
            <a:r>
              <a:rPr lang="zh-CN" altLang="en-US" sz="3200" dirty="0">
                <a:latin typeface="Microsoft YaHei" charset="-122"/>
                <a:ea typeface="Microsoft YaHei" charset="-122"/>
                <a:cs typeface="Microsoft YaHei" charset="-122"/>
              </a:rPr>
              <a:t>格式化和解析区域的特定模式</a:t>
            </a:r>
            <a:endParaRPr lang="en-US" altLang="zh-CN" sz="3200" dirty="0" smtClean="0">
              <a:latin typeface="Microsoft YaHei" charset="-122"/>
              <a:ea typeface="Microsoft YaHei" charset="-122"/>
              <a:cs typeface="Microsoft YaHei" charset="-122"/>
            </a:endParaRPr>
          </a:p>
          <a:p>
            <a:pPr algn="l"/>
            <a:r>
              <a:rPr lang="en-US" altLang="zh-CN" sz="3200" b="1" dirty="0" smtClean="0">
                <a:latin typeface="Microsoft YaHei" charset="-122"/>
                <a:ea typeface="Microsoft YaHei" charset="-122"/>
                <a:cs typeface="Microsoft YaHei" charset="-122"/>
              </a:rPr>
              <a:t>ICU</a:t>
            </a:r>
          </a:p>
          <a:p>
            <a:pPr algn="l"/>
            <a:r>
              <a:rPr lang="en-US" altLang="zh-CN" sz="3200" dirty="0" smtClean="0">
                <a:latin typeface="Microsoft YaHei" charset="-122"/>
                <a:ea typeface="Microsoft YaHei" charset="-122"/>
                <a:cs typeface="Microsoft YaHei" charset="-122"/>
              </a:rPr>
              <a:t>   </a:t>
            </a:r>
            <a:r>
              <a:rPr lang="en-US" sz="3200" dirty="0">
                <a:latin typeface="Microsoft YaHei" charset="-122"/>
                <a:ea typeface="Microsoft YaHei" charset="-122"/>
                <a:cs typeface="Microsoft YaHei" charset="-122"/>
              </a:rPr>
              <a:t>International Component for </a:t>
            </a:r>
            <a:r>
              <a:rPr lang="en-US" sz="3200" dirty="0" smtClean="0">
                <a:latin typeface="Microsoft YaHei" charset="-122"/>
                <a:ea typeface="Microsoft YaHei" charset="-122"/>
                <a:cs typeface="Microsoft YaHei" charset="-122"/>
              </a:rPr>
              <a:t>Unicode</a:t>
            </a:r>
            <a:r>
              <a:rPr lang="zh-CN" altLang="en-US" sz="3200" dirty="0" smtClean="0">
                <a:latin typeface="Microsoft YaHei" charset="-122"/>
                <a:ea typeface="Microsoft YaHei" charset="-122"/>
                <a:cs typeface="Microsoft YaHei" charset="-122"/>
              </a:rPr>
              <a:t> </a:t>
            </a:r>
            <a:r>
              <a:rPr lang="zh-CN" altLang="en-US" sz="3200" dirty="0">
                <a:latin typeface="Microsoft YaHei" charset="-122"/>
                <a:ea typeface="Microsoft YaHei" charset="-122"/>
                <a:cs typeface="Microsoft YaHei" charset="-122"/>
              </a:rPr>
              <a:t>是为软件应用提供</a:t>
            </a:r>
            <a:r>
              <a:rPr lang="en-US" altLang="zh-CN" sz="3200" dirty="0">
                <a:latin typeface="Microsoft YaHei" charset="-122"/>
                <a:ea typeface="Microsoft YaHei" charset="-122"/>
                <a:cs typeface="Microsoft YaHei" charset="-122"/>
              </a:rPr>
              <a:t>Unicode</a:t>
            </a:r>
            <a:r>
              <a:rPr lang="zh-CN" altLang="en-US" sz="3200" dirty="0">
                <a:latin typeface="Microsoft YaHei" charset="-122"/>
                <a:ea typeface="Microsoft YaHei" charset="-122"/>
                <a:cs typeface="Microsoft YaHei" charset="-122"/>
              </a:rPr>
              <a:t>和全球化支持的一套成熟、广泛使用的</a:t>
            </a:r>
            <a:r>
              <a:rPr lang="en-US" altLang="zh-CN" sz="3200" dirty="0">
                <a:latin typeface="Microsoft YaHei" charset="-122"/>
                <a:ea typeface="Microsoft YaHei" charset="-122"/>
                <a:cs typeface="Microsoft YaHei" charset="-122"/>
              </a:rPr>
              <a:t>C/C++</a:t>
            </a:r>
            <a:r>
              <a:rPr lang="zh-CN" altLang="en-US" sz="3200" dirty="0">
                <a:latin typeface="Microsoft YaHei" charset="-122"/>
                <a:ea typeface="Microsoft YaHei" charset="-122"/>
                <a:cs typeface="Microsoft YaHei" charset="-122"/>
              </a:rPr>
              <a:t>、</a:t>
            </a:r>
            <a:r>
              <a:rPr lang="en-US" altLang="zh-CN" sz="3200" dirty="0">
                <a:latin typeface="Microsoft YaHei" charset="-122"/>
                <a:ea typeface="Microsoft YaHei" charset="-122"/>
                <a:cs typeface="Microsoft YaHei" charset="-122"/>
              </a:rPr>
              <a:t>Java</a:t>
            </a:r>
            <a:r>
              <a:rPr lang="zh-CN" altLang="en-US" sz="3200" dirty="0">
                <a:latin typeface="Microsoft YaHei" charset="-122"/>
                <a:ea typeface="Microsoft YaHei" charset="-122"/>
                <a:cs typeface="Microsoft YaHei" charset="-122"/>
              </a:rPr>
              <a:t>和</a:t>
            </a:r>
            <a:r>
              <a:rPr lang="en-US" altLang="zh-CN" sz="3200" dirty="0">
                <a:latin typeface="Microsoft YaHei" charset="-122"/>
                <a:ea typeface="Microsoft YaHei" charset="-122"/>
                <a:cs typeface="Microsoft YaHei" charset="-122"/>
              </a:rPr>
              <a:t>.NET </a:t>
            </a:r>
            <a:r>
              <a:rPr lang="zh-CN" altLang="en-US" sz="3200" dirty="0">
                <a:latin typeface="Microsoft YaHei" charset="-122"/>
                <a:ea typeface="Microsoft YaHei" charset="-122"/>
                <a:cs typeface="Microsoft YaHei" charset="-122"/>
              </a:rPr>
              <a:t>类库集，可在所有平台的</a:t>
            </a:r>
            <a:r>
              <a:rPr lang="en-US" altLang="zh-CN" sz="3200" dirty="0">
                <a:latin typeface="Microsoft YaHei" charset="-122"/>
                <a:ea typeface="Microsoft YaHei" charset="-122"/>
                <a:cs typeface="Microsoft YaHei" charset="-122"/>
              </a:rPr>
              <a:t>C/C++</a:t>
            </a:r>
            <a:r>
              <a:rPr lang="zh-CN" altLang="en-US" sz="3200" dirty="0">
                <a:latin typeface="Microsoft YaHei" charset="-122"/>
                <a:ea typeface="Microsoft YaHei" charset="-122"/>
                <a:cs typeface="Microsoft YaHei" charset="-122"/>
              </a:rPr>
              <a:t>、</a:t>
            </a:r>
            <a:r>
              <a:rPr lang="en-US" altLang="zh-CN" sz="3200" dirty="0">
                <a:latin typeface="Microsoft YaHei" charset="-122"/>
                <a:ea typeface="Microsoft YaHei" charset="-122"/>
                <a:cs typeface="Microsoft YaHei" charset="-122"/>
              </a:rPr>
              <a:t>Java</a:t>
            </a:r>
            <a:r>
              <a:rPr lang="zh-CN" altLang="en-US" sz="3200" dirty="0">
                <a:latin typeface="Microsoft YaHei" charset="-122"/>
                <a:ea typeface="Microsoft YaHei" charset="-122"/>
                <a:cs typeface="Microsoft YaHei" charset="-122"/>
              </a:rPr>
              <a:t>和</a:t>
            </a:r>
            <a:r>
              <a:rPr lang="en-US" altLang="zh-CN" sz="3200" dirty="0">
                <a:latin typeface="Microsoft YaHei" charset="-122"/>
                <a:ea typeface="Microsoft YaHei" charset="-122"/>
                <a:cs typeface="Microsoft YaHei" charset="-122"/>
              </a:rPr>
              <a:t>C# </a:t>
            </a:r>
            <a:r>
              <a:rPr lang="zh-CN" altLang="en-US" sz="3200" dirty="0">
                <a:latin typeface="Microsoft YaHei" charset="-122"/>
                <a:ea typeface="Microsoft YaHei" charset="-122"/>
                <a:cs typeface="Microsoft YaHei" charset="-122"/>
              </a:rPr>
              <a:t>软件上获得一致的结果，用于支持软件国际化的开源项目</a:t>
            </a:r>
            <a:r>
              <a:rPr lang="en-US" altLang="zh-CN" sz="3200" dirty="0" smtClean="0">
                <a:latin typeface="Microsoft YaHei" charset="-122"/>
                <a:ea typeface="Microsoft YaHei" charset="-122"/>
                <a:cs typeface="Microsoft YaHei" charset="-122"/>
              </a:rPr>
              <a:t>,</a:t>
            </a:r>
            <a:endParaRPr kumimoji="0" lang="en-US" sz="32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endParaRPr>
          </a:p>
        </p:txBody>
      </p:sp>
    </p:spTree>
    <p:extLst>
      <p:ext uri="{BB962C8B-B14F-4D97-AF65-F5344CB8AC3E}">
        <p14:creationId xmlns:p14="http://schemas.microsoft.com/office/powerpoint/2010/main" val="1156034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188029" y="760015"/>
            <a:ext cx="9307285" cy="1371600"/>
          </a:xfrm>
        </p:spPr>
        <p:txBody>
          <a:bodyPr>
            <a:noAutofit/>
          </a:bodyPr>
          <a:lstStyle/>
          <a:p>
            <a:pPr eaLnBrk="1" hangingPunct="1"/>
            <a:r>
              <a:rPr lang="zh-CN" altLang="en-US" sz="6000" b="1" dirty="0" smtClean="0">
                <a:latin typeface="微软雅黑" panose="020B0503020204020204" pitchFamily="34" charset="-122"/>
                <a:ea typeface="微软雅黑" panose="020B0503020204020204" pitchFamily="34" charset="-122"/>
              </a:rPr>
              <a:t>概念</a:t>
            </a:r>
            <a:endParaRPr lang="zh-CN" altLang="en-US" sz="6000" b="1" dirty="0" smtClean="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stretch>
            <a:fillRect/>
          </a:stretch>
        </p:blipFill>
        <p:spPr>
          <a:xfrm>
            <a:off x="2188029" y="2755899"/>
            <a:ext cx="10385425" cy="9998487"/>
          </a:xfrm>
          <a:prstGeom prst="rect">
            <a:avLst/>
          </a:prstGeom>
        </p:spPr>
      </p:pic>
      <p:sp>
        <p:nvSpPr>
          <p:cNvPr id="5" name="TextBox 4"/>
          <p:cNvSpPr txBox="1"/>
          <p:nvPr/>
        </p:nvSpPr>
        <p:spPr>
          <a:xfrm>
            <a:off x="13058775" y="3131496"/>
            <a:ext cx="9686925" cy="869468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r>
              <a:rPr lang="en-US" altLang="zh-CN" sz="2800" b="1" dirty="0">
                <a:latin typeface="Microsoft YaHei" charset="-122"/>
                <a:ea typeface="Microsoft YaHei" charset="-122"/>
                <a:cs typeface="Microsoft YaHei" charset="-122"/>
              </a:rPr>
              <a:t>i18n</a:t>
            </a:r>
            <a:r>
              <a:rPr lang="zh-CN" altLang="en-US" sz="2800" b="1" dirty="0">
                <a:latin typeface="Microsoft YaHei" charset="-122"/>
                <a:ea typeface="Microsoft YaHei" charset="-122"/>
                <a:cs typeface="Microsoft YaHei" charset="-122"/>
              </a:rPr>
              <a:t>和</a:t>
            </a:r>
            <a:r>
              <a:rPr lang="en-US" altLang="zh-CN" sz="2800" b="1" dirty="0">
                <a:latin typeface="Microsoft YaHei" charset="-122"/>
                <a:ea typeface="Microsoft YaHei" charset="-122"/>
                <a:cs typeface="Microsoft YaHei" charset="-122"/>
              </a:rPr>
              <a:t>l10n</a:t>
            </a:r>
            <a:r>
              <a:rPr lang="zh-CN" altLang="en-US" sz="2800" b="1" dirty="0">
                <a:latin typeface="Microsoft YaHei" charset="-122"/>
                <a:ea typeface="Microsoft YaHei" charset="-122"/>
                <a:cs typeface="Microsoft YaHei" charset="-122"/>
              </a:rPr>
              <a:t>的共同目标是为用户提供更好的本地化，</a:t>
            </a:r>
            <a:r>
              <a:rPr lang="en-US" altLang="zh-CN" sz="2800" b="1" dirty="0">
                <a:latin typeface="Microsoft YaHei" charset="-122"/>
                <a:ea typeface="Microsoft YaHei" charset="-122"/>
                <a:cs typeface="Microsoft YaHei" charset="-122"/>
              </a:rPr>
              <a:t>i18n</a:t>
            </a:r>
            <a:r>
              <a:rPr lang="zh-CN" altLang="en-US" sz="2800" b="1" dirty="0">
                <a:latin typeface="Microsoft YaHei" charset="-122"/>
                <a:ea typeface="Microsoft YaHei" charset="-122"/>
                <a:cs typeface="Microsoft YaHei" charset="-122"/>
              </a:rPr>
              <a:t>负责提供能力，</a:t>
            </a:r>
            <a:r>
              <a:rPr lang="en-US" altLang="zh-CN" sz="2800" b="1" dirty="0">
                <a:latin typeface="Microsoft YaHei" charset="-122"/>
                <a:ea typeface="Microsoft YaHei" charset="-122"/>
                <a:cs typeface="Microsoft YaHei" charset="-122"/>
              </a:rPr>
              <a:t>l10n</a:t>
            </a:r>
            <a:r>
              <a:rPr lang="zh-CN" altLang="en-US" sz="2800" b="1" dirty="0">
                <a:latin typeface="Microsoft YaHei" charset="-122"/>
                <a:ea typeface="Microsoft YaHei" charset="-122"/>
                <a:cs typeface="Microsoft YaHei" charset="-122"/>
              </a:rPr>
              <a:t>负责提供资源</a:t>
            </a:r>
            <a:r>
              <a:rPr lang="zh-CN" altLang="en-US" sz="2800" dirty="0">
                <a:latin typeface="Microsoft YaHei" charset="-122"/>
                <a:ea typeface="Microsoft YaHei" charset="-122"/>
                <a:cs typeface="Microsoft YaHei" charset="-122"/>
              </a:rPr>
              <a:t>。</a:t>
            </a:r>
            <a:r>
              <a:rPr lang="en-US" altLang="zh-CN" sz="2800" dirty="0">
                <a:latin typeface="Microsoft YaHei" charset="-122"/>
                <a:ea typeface="Microsoft YaHei" charset="-122"/>
                <a:cs typeface="Microsoft YaHei" charset="-122"/>
              </a:rPr>
              <a:t>i18n</a:t>
            </a:r>
            <a:r>
              <a:rPr lang="zh-CN" altLang="en-US" sz="2800" dirty="0">
                <a:latin typeface="Microsoft YaHei" charset="-122"/>
                <a:ea typeface="Microsoft YaHei" charset="-122"/>
                <a:cs typeface="Microsoft YaHei" charset="-122"/>
              </a:rPr>
              <a:t>通过输出一个交互界面引擎来提供能力，</a:t>
            </a:r>
            <a:r>
              <a:rPr lang="en-US" altLang="zh-CN" sz="2800" dirty="0">
                <a:latin typeface="Microsoft YaHei" charset="-122"/>
                <a:ea typeface="Microsoft YaHei" charset="-122"/>
                <a:cs typeface="Microsoft YaHei" charset="-122"/>
              </a:rPr>
              <a:t>l10n</a:t>
            </a:r>
            <a:r>
              <a:rPr lang="zh-CN" altLang="en-US" sz="2800" dirty="0">
                <a:latin typeface="Microsoft YaHei" charset="-122"/>
                <a:ea typeface="Microsoft YaHei" charset="-122"/>
                <a:cs typeface="Microsoft YaHei" charset="-122"/>
              </a:rPr>
              <a:t>通过输出本地化资源（文字、图片和语音等）来提供资源，</a:t>
            </a:r>
            <a:r>
              <a:rPr lang="en-US" altLang="zh-CN" sz="2800" dirty="0">
                <a:latin typeface="Microsoft YaHei" charset="-122"/>
                <a:ea typeface="Microsoft YaHei" charset="-122"/>
                <a:cs typeface="Microsoft YaHei" charset="-122"/>
              </a:rPr>
              <a:t>i18n</a:t>
            </a:r>
            <a:r>
              <a:rPr lang="zh-CN" altLang="en-US" sz="2800" dirty="0">
                <a:latin typeface="Microsoft YaHei" charset="-122"/>
                <a:ea typeface="Microsoft YaHei" charset="-122"/>
                <a:cs typeface="Microsoft YaHei" charset="-122"/>
              </a:rPr>
              <a:t>引擎使用</a:t>
            </a:r>
            <a:r>
              <a:rPr lang="en-US" altLang="zh-CN" sz="2800" dirty="0">
                <a:latin typeface="Microsoft YaHei" charset="-122"/>
                <a:ea typeface="Microsoft YaHei" charset="-122"/>
                <a:cs typeface="Microsoft YaHei" charset="-122"/>
              </a:rPr>
              <a:t>l10n</a:t>
            </a:r>
            <a:r>
              <a:rPr lang="zh-CN" altLang="en-US" sz="2800" dirty="0">
                <a:latin typeface="Microsoft YaHei" charset="-122"/>
                <a:ea typeface="Microsoft YaHei" charset="-122"/>
                <a:cs typeface="Microsoft YaHei" charset="-122"/>
              </a:rPr>
              <a:t>的输出为用户提供更本地化的体验。</a:t>
            </a:r>
          </a:p>
          <a:p>
            <a:pPr algn="l"/>
            <a:r>
              <a:rPr lang="zh-CN" altLang="en-US" sz="2800" b="1" dirty="0">
                <a:latin typeface="Microsoft YaHei" charset="-122"/>
                <a:ea typeface="Microsoft YaHei" charset="-122"/>
                <a:cs typeface="Microsoft YaHei" charset="-122"/>
              </a:rPr>
              <a:t>非技术同学更关注</a:t>
            </a:r>
            <a:r>
              <a:rPr lang="en-US" altLang="zh-CN" sz="2800" b="1" dirty="0">
                <a:latin typeface="Microsoft YaHei" charset="-122"/>
                <a:ea typeface="Microsoft YaHei" charset="-122"/>
                <a:cs typeface="Microsoft YaHei" charset="-122"/>
              </a:rPr>
              <a:t>l10n</a:t>
            </a:r>
            <a:r>
              <a:rPr lang="zh-CN" altLang="en-US" sz="2800" dirty="0">
                <a:latin typeface="Microsoft YaHei" charset="-122"/>
                <a:ea typeface="Microsoft YaHei" charset="-122"/>
                <a:cs typeface="Microsoft YaHei" charset="-122"/>
              </a:rPr>
              <a:t>。他们无需看到</a:t>
            </a:r>
            <a:r>
              <a:rPr lang="en-US" altLang="zh-CN" sz="2800" dirty="0">
                <a:latin typeface="Microsoft YaHei" charset="-122"/>
                <a:ea typeface="Microsoft YaHei" charset="-122"/>
                <a:cs typeface="Microsoft YaHei" charset="-122"/>
              </a:rPr>
              <a:t>i18n</a:t>
            </a:r>
            <a:r>
              <a:rPr lang="zh-CN" altLang="en-US" sz="2800" dirty="0">
                <a:latin typeface="Microsoft YaHei" charset="-122"/>
                <a:ea typeface="Microsoft YaHei" charset="-122"/>
                <a:cs typeface="Microsoft YaHei" charset="-122"/>
              </a:rPr>
              <a:t>引擎，只需专注地基于</a:t>
            </a:r>
            <a:r>
              <a:rPr lang="en-US" altLang="zh-CN" sz="2800" dirty="0">
                <a:latin typeface="Microsoft YaHei" charset="-122"/>
                <a:ea typeface="Microsoft YaHei" charset="-122"/>
                <a:cs typeface="Microsoft YaHei" charset="-122"/>
              </a:rPr>
              <a:t>l10n</a:t>
            </a:r>
            <a:r>
              <a:rPr lang="zh-CN" altLang="en-US" sz="2800" dirty="0">
                <a:latin typeface="Microsoft YaHei" charset="-122"/>
                <a:ea typeface="Microsoft YaHei" charset="-122"/>
                <a:cs typeface="Microsoft YaHei" charset="-122"/>
              </a:rPr>
              <a:t>工具做本地化创作。从实现角度看，时间和度量衡在很多地区都会使用国际标准，这方面的本地化和国际化相同。</a:t>
            </a:r>
          </a:p>
          <a:p>
            <a:pPr algn="l"/>
            <a:r>
              <a:rPr lang="zh-CN" altLang="en-US" sz="2800" dirty="0">
                <a:latin typeface="Microsoft YaHei" charset="-122"/>
                <a:ea typeface="Microsoft YaHei" charset="-122"/>
                <a:cs typeface="Microsoft YaHei" charset="-122"/>
              </a:rPr>
              <a:t>对于技术同学，</a:t>
            </a:r>
            <a:r>
              <a:rPr lang="en-US" altLang="zh-CN" sz="2800" dirty="0">
                <a:latin typeface="Microsoft YaHei" charset="-122"/>
                <a:ea typeface="Microsoft YaHei" charset="-122"/>
                <a:cs typeface="Microsoft YaHei" charset="-122"/>
              </a:rPr>
              <a:t>i18n</a:t>
            </a:r>
            <a:r>
              <a:rPr lang="zh-CN" altLang="en-US" sz="2800" dirty="0">
                <a:latin typeface="Microsoft YaHei" charset="-122"/>
                <a:ea typeface="Microsoft YaHei" charset="-122"/>
                <a:cs typeface="Microsoft YaHei" charset="-122"/>
              </a:rPr>
              <a:t>为支持多语言和多地区，需要端到端总控交互界面上任一基础信息元素的完整生命周期（包括资源创作、资源发布和资源适配等所有环节），而</a:t>
            </a:r>
            <a:r>
              <a:rPr lang="en-US" altLang="zh-CN" sz="2800" dirty="0">
                <a:latin typeface="Microsoft YaHei" charset="-122"/>
                <a:ea typeface="Microsoft YaHei" charset="-122"/>
                <a:cs typeface="Microsoft YaHei" charset="-122"/>
              </a:rPr>
              <a:t>l10n</a:t>
            </a:r>
            <a:r>
              <a:rPr lang="zh-CN" altLang="en-US" sz="2800" dirty="0">
                <a:latin typeface="Microsoft YaHei" charset="-122"/>
                <a:ea typeface="Microsoft YaHei" charset="-122"/>
                <a:cs typeface="Microsoft YaHei" charset="-122"/>
              </a:rPr>
              <a:t>专注于资源创作环节的技术支持，所以</a:t>
            </a:r>
            <a:r>
              <a:rPr lang="en-US" altLang="zh-CN" sz="2800" b="1" dirty="0">
                <a:latin typeface="Microsoft YaHei" charset="-122"/>
                <a:ea typeface="Microsoft YaHei" charset="-122"/>
                <a:cs typeface="Microsoft YaHei" charset="-122"/>
              </a:rPr>
              <a:t>i18n</a:t>
            </a:r>
            <a:r>
              <a:rPr lang="zh-CN" altLang="en-US" sz="2800" b="1" dirty="0">
                <a:latin typeface="Microsoft YaHei" charset="-122"/>
                <a:ea typeface="Microsoft YaHei" charset="-122"/>
                <a:cs typeface="Microsoft YaHei" charset="-122"/>
              </a:rPr>
              <a:t>技术是贯穿资源全生命周期的技术，而</a:t>
            </a:r>
            <a:r>
              <a:rPr lang="en-US" altLang="zh-CN" sz="2800" b="1" dirty="0">
                <a:latin typeface="Microsoft YaHei" charset="-122"/>
                <a:ea typeface="Microsoft YaHei" charset="-122"/>
                <a:cs typeface="Microsoft YaHei" charset="-122"/>
              </a:rPr>
              <a:t>l10n</a:t>
            </a:r>
            <a:r>
              <a:rPr lang="zh-CN" altLang="en-US" sz="2800" b="1" dirty="0">
                <a:latin typeface="Microsoft YaHei" charset="-122"/>
                <a:ea typeface="Microsoft YaHei" charset="-122"/>
                <a:cs typeface="Microsoft YaHei" charset="-122"/>
              </a:rPr>
              <a:t>技术特指资源创作环节的技术，</a:t>
            </a:r>
            <a:r>
              <a:rPr lang="en-US" altLang="zh-CN" sz="2800" b="1" dirty="0">
                <a:latin typeface="Microsoft YaHei" charset="-122"/>
                <a:ea typeface="Microsoft YaHei" charset="-122"/>
                <a:cs typeface="Microsoft YaHei" charset="-122"/>
              </a:rPr>
              <a:t>l10n</a:t>
            </a:r>
            <a:r>
              <a:rPr lang="zh-CN" altLang="en-US" sz="2800" b="1" dirty="0">
                <a:latin typeface="Microsoft YaHei" charset="-122"/>
                <a:ea typeface="Microsoft YaHei" charset="-122"/>
                <a:cs typeface="Microsoft YaHei" charset="-122"/>
              </a:rPr>
              <a:t>技术是</a:t>
            </a:r>
            <a:r>
              <a:rPr lang="en-US" altLang="zh-CN" sz="2800" b="1" dirty="0">
                <a:latin typeface="Microsoft YaHei" charset="-122"/>
                <a:ea typeface="Microsoft YaHei" charset="-122"/>
                <a:cs typeface="Microsoft YaHei" charset="-122"/>
              </a:rPr>
              <a:t>i18n</a:t>
            </a:r>
            <a:r>
              <a:rPr lang="zh-CN" altLang="en-US" sz="2800" b="1" dirty="0">
                <a:latin typeface="Microsoft YaHei" charset="-122"/>
                <a:ea typeface="Microsoft YaHei" charset="-122"/>
                <a:cs typeface="Microsoft YaHei" charset="-122"/>
              </a:rPr>
              <a:t>技术的子集。</a:t>
            </a:r>
            <a:r>
              <a:rPr lang="en-US" altLang="zh-CN" sz="2800" dirty="0">
                <a:latin typeface="Microsoft YaHei" charset="-122"/>
                <a:ea typeface="Microsoft YaHei" charset="-122"/>
                <a:cs typeface="Microsoft YaHei" charset="-122"/>
              </a:rPr>
              <a:t>l10n</a:t>
            </a:r>
            <a:r>
              <a:rPr lang="zh-CN" altLang="en-US" sz="2800" dirty="0">
                <a:latin typeface="Microsoft YaHei" charset="-122"/>
                <a:ea typeface="Microsoft YaHei" charset="-122"/>
                <a:cs typeface="Microsoft YaHei" charset="-122"/>
              </a:rPr>
              <a:t>技术在实现上，针对时间、货币、度量衡、文字书写方向等在本地化上有强规律的信息元素，直接使用业界的</a:t>
            </a:r>
            <a:r>
              <a:rPr lang="en-US" altLang="zh-CN" sz="2800" dirty="0">
                <a:latin typeface="Microsoft YaHei" charset="-122"/>
                <a:ea typeface="Microsoft YaHei" charset="-122"/>
                <a:cs typeface="Microsoft YaHei" charset="-122"/>
              </a:rPr>
              <a:t>i18n</a:t>
            </a:r>
            <a:r>
              <a:rPr lang="zh-CN" altLang="en-US" sz="2800" dirty="0">
                <a:latin typeface="Microsoft YaHei" charset="-122"/>
                <a:ea typeface="Microsoft YaHei" charset="-122"/>
                <a:cs typeface="Microsoft YaHei" charset="-122"/>
              </a:rPr>
              <a:t>标准方案（如</a:t>
            </a:r>
            <a:r>
              <a:rPr lang="en-US" altLang="zh-CN" sz="2800" dirty="0">
                <a:latin typeface="Microsoft YaHei" charset="-122"/>
                <a:ea typeface="Microsoft YaHei" charset="-122"/>
                <a:cs typeface="Microsoft YaHei" charset="-122"/>
              </a:rPr>
              <a:t>ICU</a:t>
            </a:r>
            <a:r>
              <a:rPr lang="zh-CN" altLang="en-US" sz="2800" dirty="0">
                <a:latin typeface="Microsoft YaHei" charset="-122"/>
                <a:ea typeface="Microsoft YaHei" charset="-122"/>
                <a:cs typeface="Microsoft YaHei" charset="-122"/>
              </a:rPr>
              <a:t>）即可，针对文案、</a:t>
            </a:r>
            <a:r>
              <a:rPr lang="en-US" altLang="zh-CN" sz="2800" dirty="0">
                <a:latin typeface="Microsoft YaHei" charset="-122"/>
                <a:ea typeface="Microsoft YaHei" charset="-122"/>
                <a:cs typeface="Microsoft YaHei" charset="-122"/>
              </a:rPr>
              <a:t>UI</a:t>
            </a:r>
            <a:r>
              <a:rPr lang="zh-CN" altLang="en-US" sz="2800" dirty="0">
                <a:latin typeface="Microsoft YaHei" charset="-122"/>
                <a:ea typeface="Microsoft YaHei" charset="-122"/>
                <a:cs typeface="Microsoft YaHei" charset="-122"/>
              </a:rPr>
              <a:t>配色等无法标准化实现的本地化创作则提供翻译平台、</a:t>
            </a:r>
            <a:r>
              <a:rPr lang="en-US" altLang="zh-CN" sz="2800" dirty="0">
                <a:latin typeface="Microsoft YaHei" charset="-122"/>
                <a:ea typeface="Microsoft YaHei" charset="-122"/>
                <a:cs typeface="Microsoft YaHei" charset="-122"/>
              </a:rPr>
              <a:t>H5</a:t>
            </a:r>
            <a:r>
              <a:rPr lang="zh-CN" altLang="en-US" sz="2800" dirty="0">
                <a:latin typeface="Microsoft YaHei" charset="-122"/>
                <a:ea typeface="Microsoft YaHei" charset="-122"/>
                <a:cs typeface="Microsoft YaHei" charset="-122"/>
              </a:rPr>
              <a:t>编辑器、文案管理中心等辅助工具。</a:t>
            </a:r>
          </a:p>
          <a:p>
            <a:pPr marL="0" marR="0" indent="0" algn="l"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Tree>
    <p:extLst>
      <p:ext uri="{BB962C8B-B14F-4D97-AF65-F5344CB8AC3E}">
        <p14:creationId xmlns:p14="http://schemas.microsoft.com/office/powerpoint/2010/main" val="4912952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82775" y="27636"/>
            <a:ext cx="19919950" cy="13688364"/>
          </a:xfrm>
          <a:prstGeom prst="rect">
            <a:avLst/>
          </a:prstGeom>
        </p:spPr>
      </p:pic>
    </p:spTree>
    <p:extLst>
      <p:ext uri="{BB962C8B-B14F-4D97-AF65-F5344CB8AC3E}">
        <p14:creationId xmlns:p14="http://schemas.microsoft.com/office/powerpoint/2010/main" val="2431499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55674" y="1784349"/>
            <a:ext cx="21961475" cy="11430411"/>
          </a:xfrm>
          <a:prstGeom prst="rect">
            <a:avLst/>
          </a:prstGeom>
        </p:spPr>
      </p:pic>
      <p:sp>
        <p:nvSpPr>
          <p:cNvPr id="7" name="TextBox 6"/>
          <p:cNvSpPr txBox="1"/>
          <p:nvPr/>
        </p:nvSpPr>
        <p:spPr>
          <a:xfrm>
            <a:off x="2173564" y="999519"/>
            <a:ext cx="5196935"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rPr>
              <a:t>Elvish-lib-</a:t>
            </a:r>
            <a:r>
              <a:rPr kumimoji="0" lang="en-US" altLang="zh-CN" sz="4600" b="0" i="0" u="none" strike="noStrike" cap="none" spc="0" normalizeH="0" baseline="0" dirty="0" err="1" smtClean="0">
                <a:ln>
                  <a:noFill/>
                </a:ln>
                <a:solidFill>
                  <a:srgbClr val="000000"/>
                </a:solidFill>
                <a:effectLst/>
                <a:uFillTx/>
                <a:latin typeface="+mn-lt"/>
                <a:ea typeface="+mn-ea"/>
                <a:cs typeface="+mn-cs"/>
                <a:sym typeface="Helvetica Light"/>
              </a:rPr>
              <a:t>javascript</a:t>
            </a:r>
            <a:endPar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818250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58591" y="1164618"/>
            <a:ext cx="14085800"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dirty="0" smtClean="0"/>
              <a:t>D-CLDR</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p:cNvPicPr>
            <a:picLocks noChangeAspect="1"/>
          </p:cNvPicPr>
          <p:nvPr/>
        </p:nvPicPr>
        <p:blipFill>
          <a:blip r:embed="rId3"/>
          <a:stretch>
            <a:fillRect/>
          </a:stretch>
        </p:blipFill>
        <p:spPr>
          <a:xfrm>
            <a:off x="2038349" y="5321300"/>
            <a:ext cx="3771900" cy="5397500"/>
          </a:xfrm>
          <a:prstGeom prst="rect">
            <a:avLst/>
          </a:prstGeom>
        </p:spPr>
      </p:pic>
      <p:pic>
        <p:nvPicPr>
          <p:cNvPr id="3" name="Picture 2"/>
          <p:cNvPicPr>
            <a:picLocks noChangeAspect="1"/>
          </p:cNvPicPr>
          <p:nvPr/>
        </p:nvPicPr>
        <p:blipFill>
          <a:blip r:embed="rId4"/>
          <a:stretch>
            <a:fillRect/>
          </a:stretch>
        </p:blipFill>
        <p:spPr>
          <a:xfrm>
            <a:off x="18126075" y="5321300"/>
            <a:ext cx="3848100" cy="2603500"/>
          </a:xfrm>
          <a:prstGeom prst="rect">
            <a:avLst/>
          </a:prstGeom>
        </p:spPr>
      </p:pic>
      <p:pic>
        <p:nvPicPr>
          <p:cNvPr id="4" name="Picture 3"/>
          <p:cNvPicPr>
            <a:picLocks noChangeAspect="1"/>
          </p:cNvPicPr>
          <p:nvPr/>
        </p:nvPicPr>
        <p:blipFill>
          <a:blip r:embed="rId5"/>
          <a:stretch>
            <a:fillRect/>
          </a:stretch>
        </p:blipFill>
        <p:spPr>
          <a:xfrm>
            <a:off x="7903120" y="5321300"/>
            <a:ext cx="2413000" cy="1854200"/>
          </a:xfrm>
          <a:prstGeom prst="rect">
            <a:avLst/>
          </a:prstGeom>
        </p:spPr>
      </p:pic>
      <p:pic>
        <p:nvPicPr>
          <p:cNvPr id="5" name="Picture 4"/>
          <p:cNvPicPr>
            <a:picLocks noChangeAspect="1"/>
          </p:cNvPicPr>
          <p:nvPr/>
        </p:nvPicPr>
        <p:blipFill>
          <a:blip r:embed="rId6"/>
          <a:stretch>
            <a:fillRect/>
          </a:stretch>
        </p:blipFill>
        <p:spPr>
          <a:xfrm>
            <a:off x="12408991" y="5321300"/>
            <a:ext cx="3835400" cy="3543300"/>
          </a:xfrm>
          <a:prstGeom prst="rect">
            <a:avLst/>
          </a:prstGeom>
        </p:spPr>
      </p:pic>
      <p:sp>
        <p:nvSpPr>
          <p:cNvPr id="8" name="TextBox 7"/>
          <p:cNvSpPr txBox="1"/>
          <p:nvPr/>
        </p:nvSpPr>
        <p:spPr>
          <a:xfrm>
            <a:off x="3295922" y="4008135"/>
            <a:ext cx="1256754"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smtClean="0"/>
              <a:t>时间</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 name="TextBox 8"/>
          <p:cNvSpPr txBox="1"/>
          <p:nvPr/>
        </p:nvSpPr>
        <p:spPr>
          <a:xfrm>
            <a:off x="8481243" y="4008135"/>
            <a:ext cx="1256754"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数字</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0" name="TextBox 9"/>
          <p:cNvSpPr txBox="1"/>
          <p:nvPr/>
        </p:nvSpPr>
        <p:spPr>
          <a:xfrm>
            <a:off x="19421747" y="4008135"/>
            <a:ext cx="1256755"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距离</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TextBox 10"/>
          <p:cNvSpPr txBox="1"/>
          <p:nvPr/>
        </p:nvSpPr>
        <p:spPr>
          <a:xfrm>
            <a:off x="13417824" y="4008135"/>
            <a:ext cx="1256754"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货币</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3" name="TextBox 12"/>
          <p:cNvSpPr txBox="1"/>
          <p:nvPr/>
        </p:nvSpPr>
        <p:spPr>
          <a:xfrm>
            <a:off x="7417345" y="9510930"/>
            <a:ext cx="16156473" cy="35240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l"/>
            <a:r>
              <a:rPr lang="zh-CN" altLang="en-US" sz="2800" dirty="0" smtClean="0"/>
              <a:t>相关资源：</a:t>
            </a:r>
            <a:endParaRPr lang="en-US" sz="2800" dirty="0" smtClean="0"/>
          </a:p>
          <a:p>
            <a:pPr algn="l"/>
            <a:r>
              <a:rPr lang="en-US" sz="2800" dirty="0" smtClean="0"/>
              <a:t>http</a:t>
            </a:r>
            <a:r>
              <a:rPr lang="en-US" sz="2800" dirty="0"/>
              <a:t>://</a:t>
            </a:r>
            <a:r>
              <a:rPr lang="en-US" sz="2800" dirty="0" err="1" smtClean="0"/>
              <a:t>static.didiglobal.com</a:t>
            </a:r>
            <a:r>
              <a:rPr lang="en-US" sz="2800" dirty="0" smtClean="0"/>
              <a:t>/</a:t>
            </a:r>
            <a:r>
              <a:rPr lang="en-US" sz="2800" dirty="0" err="1" smtClean="0"/>
              <a:t>ibt</a:t>
            </a:r>
            <a:r>
              <a:rPr lang="en-US" sz="2800" dirty="0" smtClean="0"/>
              <a:t>/elvish/</a:t>
            </a:r>
            <a:r>
              <a:rPr lang="en-US" sz="2800" dirty="0" err="1" smtClean="0"/>
              <a:t>apollo.json</a:t>
            </a:r>
            <a:endParaRPr lang="en-US" sz="2800" dirty="0" smtClean="0"/>
          </a:p>
          <a:p>
            <a:pPr algn="l"/>
            <a:r>
              <a:rPr lang="en-US" sz="2800" dirty="0" smtClean="0"/>
              <a:t>http</a:t>
            </a:r>
            <a:r>
              <a:rPr lang="en-US" sz="2800" dirty="0"/>
              <a:t>://</a:t>
            </a:r>
            <a:r>
              <a:rPr lang="en-US" sz="2800" dirty="0" err="1" smtClean="0"/>
              <a:t>static.didiglobal.com</a:t>
            </a:r>
            <a:r>
              <a:rPr lang="en-US" sz="2800" dirty="0" smtClean="0"/>
              <a:t>/</a:t>
            </a:r>
            <a:r>
              <a:rPr lang="en-US" sz="2800" dirty="0" err="1" smtClean="0"/>
              <a:t>ibt</a:t>
            </a:r>
            <a:r>
              <a:rPr lang="en-US" sz="2800" dirty="0" smtClean="0"/>
              <a:t>/elvish/</a:t>
            </a:r>
            <a:r>
              <a:rPr lang="en-US" sz="2800" dirty="0" err="1" smtClean="0"/>
              <a:t>timezone.json</a:t>
            </a:r>
            <a:endParaRPr lang="en-US" sz="2800" dirty="0" smtClean="0"/>
          </a:p>
          <a:p>
            <a:pPr algn="l"/>
            <a:r>
              <a:rPr lang="en-US" sz="2800" dirty="0"/>
              <a:t>http://</a:t>
            </a:r>
            <a:r>
              <a:rPr lang="en-US" sz="2800" dirty="0" err="1" smtClean="0"/>
              <a:t>static.didiglobal.com</a:t>
            </a:r>
            <a:r>
              <a:rPr lang="en-US" sz="2800" dirty="0" smtClean="0"/>
              <a:t>/</a:t>
            </a:r>
            <a:r>
              <a:rPr lang="en-US" sz="2800" dirty="0" err="1" smtClean="0"/>
              <a:t>ibt</a:t>
            </a:r>
            <a:r>
              <a:rPr lang="en-US" sz="2800" dirty="0" smtClean="0"/>
              <a:t>/elvish/</a:t>
            </a:r>
            <a:r>
              <a:rPr lang="en-US" sz="2800" dirty="0" err="1" smtClean="0"/>
              <a:t>cityMap.json</a:t>
            </a:r>
            <a:endParaRPr lang="en-US" sz="2800" dirty="0" smtClean="0"/>
          </a:p>
          <a:p>
            <a:pPr algn="l"/>
            <a:r>
              <a:rPr lang="en-US" sz="2800" dirty="0"/>
              <a:t>http://</a:t>
            </a:r>
            <a:r>
              <a:rPr lang="en-US" sz="2800" dirty="0" err="1" smtClean="0"/>
              <a:t>static.didiglobal.com</a:t>
            </a:r>
            <a:r>
              <a:rPr lang="en-US" sz="2800" dirty="0" smtClean="0"/>
              <a:t>/</a:t>
            </a:r>
            <a:r>
              <a:rPr lang="en-US" sz="2800" dirty="0" err="1" smtClean="0"/>
              <a:t>ibt</a:t>
            </a:r>
            <a:r>
              <a:rPr lang="en-US" sz="2800" dirty="0" smtClean="0"/>
              <a:t>/elvish/</a:t>
            </a:r>
            <a:r>
              <a:rPr lang="en-US" sz="2800" dirty="0" err="1" smtClean="0"/>
              <a:t>countryTimezone.json</a:t>
            </a:r>
            <a:endParaRPr lang="en-US" sz="2800" dirty="0" smtClean="0"/>
          </a:p>
          <a:p>
            <a:pPr algn="l"/>
            <a:endParaRPr lang="en-US" sz="2800" dirty="0"/>
          </a:p>
          <a:p>
            <a:pPr algn="l"/>
            <a:r>
              <a:rPr lang="zh-CN" altLang="en-US" sz="2800" dirty="0" smtClean="0"/>
              <a:t>配置解释：</a:t>
            </a:r>
            <a:endParaRPr lang="en-US" altLang="zh-CN" sz="2800" dirty="0" smtClean="0"/>
          </a:p>
          <a:p>
            <a:pPr algn="l"/>
            <a:r>
              <a:rPr lang="en-US" sz="2800" dirty="0">
                <a:hlinkClick r:id="rId7"/>
              </a:rPr>
              <a:t>https://www.unicode.org/reports/tr35/tr35-numbers.html#Number_Format_Patterns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1564007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55930" y="1179411"/>
            <a:ext cx="8899872"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rPr>
              <a:t>Elvish-lib-</a:t>
            </a:r>
            <a:r>
              <a:rPr kumimoji="0" lang="en-US" altLang="zh-CN" sz="4600" b="0" i="0" u="none" strike="noStrike" cap="none" spc="0" normalizeH="0" baseline="0" dirty="0" err="1" smtClean="0">
                <a:ln>
                  <a:noFill/>
                </a:ln>
                <a:solidFill>
                  <a:srgbClr val="000000"/>
                </a:solidFill>
                <a:effectLst/>
                <a:uFillTx/>
                <a:latin typeface="+mn-lt"/>
                <a:ea typeface="+mn-ea"/>
                <a:cs typeface="+mn-cs"/>
                <a:sym typeface="Helvetica Light"/>
              </a:rPr>
              <a:t>javascript</a:t>
            </a:r>
            <a:r>
              <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rPr>
              <a:t> </a:t>
            </a: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时间实现细节</a:t>
            </a:r>
            <a:endPar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endParaRPr>
          </a:p>
        </p:txBody>
      </p:sp>
      <p:pic>
        <p:nvPicPr>
          <p:cNvPr id="3" name="Picture 2"/>
          <p:cNvPicPr>
            <a:picLocks noChangeAspect="1"/>
          </p:cNvPicPr>
          <p:nvPr/>
        </p:nvPicPr>
        <p:blipFill>
          <a:blip r:embed="rId2"/>
          <a:stretch>
            <a:fillRect/>
          </a:stretch>
        </p:blipFill>
        <p:spPr>
          <a:xfrm>
            <a:off x="1955930" y="4540827"/>
            <a:ext cx="2829301" cy="3872807"/>
          </a:xfrm>
          <a:prstGeom prst="rect">
            <a:avLst/>
          </a:prstGeom>
        </p:spPr>
      </p:pic>
      <p:sp>
        <p:nvSpPr>
          <p:cNvPr id="4" name="TextBox 3"/>
          <p:cNvSpPr txBox="1"/>
          <p:nvPr/>
        </p:nvSpPr>
        <p:spPr>
          <a:xfrm>
            <a:off x="1955931" y="3150885"/>
            <a:ext cx="2829301"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rPr>
              <a:t>Offset</a:t>
            </a: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计算</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5" name="Picture 4"/>
          <p:cNvPicPr>
            <a:picLocks noChangeAspect="1"/>
          </p:cNvPicPr>
          <p:nvPr/>
        </p:nvPicPr>
        <p:blipFill>
          <a:blip r:embed="rId3"/>
          <a:stretch>
            <a:fillRect/>
          </a:stretch>
        </p:blipFill>
        <p:spPr>
          <a:xfrm>
            <a:off x="5941832" y="4569756"/>
            <a:ext cx="4940300" cy="3263900"/>
          </a:xfrm>
          <a:prstGeom prst="rect">
            <a:avLst/>
          </a:prstGeom>
        </p:spPr>
      </p:pic>
      <p:sp>
        <p:nvSpPr>
          <p:cNvPr id="8" name="TextBox 7"/>
          <p:cNvSpPr txBox="1"/>
          <p:nvPr/>
        </p:nvSpPr>
        <p:spPr>
          <a:xfrm>
            <a:off x="6275179" y="3187095"/>
            <a:ext cx="4273606"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获取</a:t>
            </a:r>
            <a:r>
              <a:rPr kumimoji="0" lang="en-US" altLang="zh-CN" sz="4600" b="0" i="0" u="none" strike="noStrike" cap="none" spc="0" normalizeH="0" baseline="0" dirty="0" smtClean="0">
                <a:ln>
                  <a:noFill/>
                </a:ln>
                <a:solidFill>
                  <a:srgbClr val="000000"/>
                </a:solidFill>
                <a:effectLst/>
                <a:uFillTx/>
                <a:latin typeface="+mn-lt"/>
                <a:ea typeface="+mn-ea"/>
                <a:cs typeface="+mn-cs"/>
                <a:sym typeface="Helvetica Light"/>
              </a:rPr>
              <a:t>am/pm</a:t>
            </a: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字符</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9" name="Picture 8"/>
          <p:cNvPicPr>
            <a:picLocks noChangeAspect="1"/>
          </p:cNvPicPr>
          <p:nvPr/>
        </p:nvPicPr>
        <p:blipFill>
          <a:blip r:embed="rId4"/>
          <a:stretch>
            <a:fillRect/>
          </a:stretch>
        </p:blipFill>
        <p:spPr>
          <a:xfrm>
            <a:off x="12555090" y="4569756"/>
            <a:ext cx="8579774" cy="388030"/>
          </a:xfrm>
          <a:prstGeom prst="rect">
            <a:avLst/>
          </a:prstGeom>
        </p:spPr>
      </p:pic>
      <p:sp>
        <p:nvSpPr>
          <p:cNvPr id="10" name="TextBox 9"/>
          <p:cNvSpPr txBox="1"/>
          <p:nvPr/>
        </p:nvSpPr>
        <p:spPr>
          <a:xfrm>
            <a:off x="12555090" y="3150885"/>
            <a:ext cx="9122689"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smtClean="0"/>
              <a:t>计算前预抵消</a:t>
            </a:r>
            <a:r>
              <a:rPr lang="en-US" altLang="zh-CN" dirty="0" smtClean="0"/>
              <a:t>JS</a:t>
            </a:r>
            <a:r>
              <a:rPr lang="zh-CN" altLang="en-US" dirty="0" smtClean="0"/>
              <a:t> </a:t>
            </a:r>
            <a:r>
              <a:rPr lang="en-US" altLang="zh-CN" dirty="0" smtClean="0"/>
              <a:t>Date</a:t>
            </a:r>
            <a:r>
              <a:rPr lang="zh-CN" altLang="en-US" dirty="0" smtClean="0"/>
              <a:t> </a:t>
            </a:r>
            <a:r>
              <a:rPr lang="en-US" altLang="zh-CN" dirty="0" smtClean="0"/>
              <a:t>API</a:t>
            </a:r>
            <a:r>
              <a:rPr lang="zh-CN" altLang="en-US" dirty="0" smtClean="0"/>
              <a:t>自带偏移</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1" name="Picture 10"/>
          <p:cNvPicPr>
            <a:picLocks noChangeAspect="1"/>
          </p:cNvPicPr>
          <p:nvPr/>
        </p:nvPicPr>
        <p:blipFill>
          <a:blip r:embed="rId5"/>
          <a:stretch>
            <a:fillRect/>
          </a:stretch>
        </p:blipFill>
        <p:spPr>
          <a:xfrm>
            <a:off x="12555090" y="8629934"/>
            <a:ext cx="8819204" cy="4719126"/>
          </a:xfrm>
          <a:prstGeom prst="rect">
            <a:avLst/>
          </a:prstGeom>
        </p:spPr>
      </p:pic>
      <p:pic>
        <p:nvPicPr>
          <p:cNvPr id="12" name="Picture 11"/>
          <p:cNvPicPr>
            <a:picLocks noChangeAspect="1"/>
          </p:cNvPicPr>
          <p:nvPr/>
        </p:nvPicPr>
        <p:blipFill>
          <a:blip r:embed="rId6"/>
          <a:stretch>
            <a:fillRect/>
          </a:stretch>
        </p:blipFill>
        <p:spPr>
          <a:xfrm>
            <a:off x="18355350" y="5591827"/>
            <a:ext cx="2447250" cy="2243312"/>
          </a:xfrm>
          <a:prstGeom prst="rect">
            <a:avLst/>
          </a:prstGeom>
        </p:spPr>
      </p:pic>
      <p:sp>
        <p:nvSpPr>
          <p:cNvPr id="13" name="TextBox 12"/>
          <p:cNvSpPr txBox="1"/>
          <p:nvPr/>
        </p:nvSpPr>
        <p:spPr>
          <a:xfrm>
            <a:off x="14605926" y="6430665"/>
            <a:ext cx="3749424"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600" b="0" i="0" u="none" strike="noStrike" cap="none" spc="0" normalizeH="0" baseline="0" dirty="0" smtClean="0">
                <a:ln>
                  <a:noFill/>
                </a:ln>
                <a:solidFill>
                  <a:srgbClr val="000000"/>
                </a:solidFill>
                <a:effectLst/>
                <a:uFillTx/>
                <a:latin typeface="+mn-lt"/>
                <a:ea typeface="+mn-ea"/>
                <a:cs typeface="+mn-cs"/>
                <a:sym typeface="Helvetica Light"/>
              </a:rPr>
              <a:t>时间样式模板</a:t>
            </a:r>
            <a:endParaRPr kumimoji="0" lang="en-US" sz="4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4" name="Right Arrow 13"/>
          <p:cNvSpPr/>
          <p:nvPr/>
        </p:nvSpPr>
        <p:spPr>
          <a:xfrm>
            <a:off x="4785231" y="6201706"/>
            <a:ext cx="1015503" cy="484003"/>
          </a:xfrm>
          <a:prstGeom prst="rightArrow">
            <a:avLst/>
          </a:prstGeom>
          <a:blipFill rotWithShape="1">
            <a:blip r:embed="rId7"/>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ight Arrow 14"/>
          <p:cNvSpPr/>
          <p:nvPr/>
        </p:nvSpPr>
        <p:spPr>
          <a:xfrm>
            <a:off x="11144250" y="4569756"/>
            <a:ext cx="1200150" cy="388030"/>
          </a:xfrm>
          <a:prstGeom prst="rightArrow">
            <a:avLst/>
          </a:prstGeom>
          <a:blipFill rotWithShape="1">
            <a:blip r:embed="rId7"/>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Down Arrow 15"/>
          <p:cNvSpPr/>
          <p:nvPr/>
        </p:nvSpPr>
        <p:spPr>
          <a:xfrm>
            <a:off x="16116299" y="5154480"/>
            <a:ext cx="728678" cy="1076719"/>
          </a:xfrm>
          <a:prstGeom prst="downArrow">
            <a:avLst/>
          </a:prstGeom>
          <a:blipFill rotWithShape="1">
            <a:blip r:embed="rId7"/>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16236016" y="7553215"/>
            <a:ext cx="608962" cy="906473"/>
          </a:xfrm>
          <a:prstGeom prst="downArrow">
            <a:avLst/>
          </a:prstGeom>
          <a:blipFill rotWithShape="1">
            <a:blip r:embed="rId7"/>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TextBox 17"/>
          <p:cNvSpPr txBox="1"/>
          <p:nvPr/>
        </p:nvSpPr>
        <p:spPr>
          <a:xfrm>
            <a:off x="4620880" y="9874530"/>
            <a:ext cx="3308598" cy="223138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时间格式化</a:t>
            </a:r>
            <a:endParaRPr kumimoji="0" lang="en-US" altLang="zh-CN" sz="28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zh-CN" altLang="en-US" sz="2800" dirty="0" smtClean="0">
                <a:latin typeface="Microsoft YaHei" charset="-122"/>
                <a:ea typeface="Microsoft YaHei" charset="-122"/>
                <a:cs typeface="Microsoft YaHei" charset="-122"/>
              </a:rPr>
              <a:t>时间区间格式化</a:t>
            </a:r>
            <a:endParaRPr lang="en-US" altLang="zh-CN" sz="2800" dirty="0" smtClean="0">
              <a:latin typeface="Microsoft YaHei" charset="-122"/>
              <a:ea typeface="Microsoft YaHei" charset="-122"/>
              <a:cs typeface="Microsoft YaHei" charset="-122"/>
            </a:endParaRPr>
          </a:p>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rPr>
              <a:t>倒计时</a:t>
            </a:r>
            <a:endParaRPr kumimoji="0" lang="en-US" altLang="zh-CN" sz="2800" b="0" i="0" u="none" strike="noStrike" cap="none" spc="0" normalizeH="0" baseline="0" dirty="0" smtClean="0">
              <a:ln>
                <a:noFill/>
              </a:ln>
              <a:solidFill>
                <a:srgbClr val="000000"/>
              </a:solidFill>
              <a:effectLst/>
              <a:uFillTx/>
              <a:latin typeface="Microsoft YaHei" charset="-122"/>
              <a:ea typeface="Microsoft YaHei" charset="-122"/>
              <a:cs typeface="Microsoft YaHei" charset="-122"/>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zh-CN" altLang="en-US" sz="2800" dirty="0" smtClean="0">
                <a:latin typeface="Microsoft YaHei" charset="-122"/>
                <a:ea typeface="Microsoft YaHei" charset="-122"/>
                <a:cs typeface="Microsoft YaHei" charset="-122"/>
              </a:rPr>
              <a:t>周、月、年起止时间</a:t>
            </a:r>
            <a:endParaRPr lang="en-US" altLang="zh-CN" sz="2800" dirty="0" smtClean="0">
              <a:latin typeface="Microsoft YaHei" charset="-122"/>
              <a:ea typeface="Microsoft YaHei" charset="-122"/>
              <a:cs typeface="Microsoft YaHei" charset="-122"/>
            </a:endParaRPr>
          </a:p>
          <a:p>
            <a:pPr marL="0" marR="0" indent="0" algn="ctr" defTabSz="825500" rtl="0" fontAlgn="auto" latinLnBrk="0" hangingPunct="0">
              <a:lnSpc>
                <a:spcPct val="100000"/>
              </a:lnSpc>
              <a:spcBef>
                <a:spcPts val="0"/>
              </a:spcBef>
              <a:spcAft>
                <a:spcPts val="0"/>
              </a:spcAft>
              <a:buClrTx/>
              <a:buSzTx/>
              <a:buFontTx/>
              <a:buNone/>
              <a:tabLst/>
            </a:pPr>
            <a:r>
              <a:rPr lang="mr-IN" sz="2800" dirty="0" smtClean="0">
                <a:latin typeface="Microsoft YaHei" charset="-122"/>
                <a:ea typeface="Microsoft YaHei" charset="-122"/>
                <a:cs typeface="Microsoft YaHei" charset="-122"/>
              </a:rPr>
              <a:t>……</a:t>
            </a:r>
            <a:endParaRPr kumimoji="0" lang="en-US" sz="28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
        <p:nvSpPr>
          <p:cNvPr id="19" name="Left Arrow 18"/>
          <p:cNvSpPr/>
          <p:nvPr/>
        </p:nvSpPr>
        <p:spPr>
          <a:xfrm>
            <a:off x="8343900" y="10439172"/>
            <a:ext cx="4000500" cy="790804"/>
          </a:xfrm>
          <a:prstGeom prst="leftArrow">
            <a:avLst/>
          </a:prstGeom>
          <a:blipFill rotWithShape="1">
            <a:blip r:embed="rId7"/>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6719030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14924</TotalTime>
  <Words>541</Words>
  <Application>Microsoft Macintosh PowerPoint</Application>
  <PresentationFormat>Custom</PresentationFormat>
  <Paragraphs>85</Paragraphs>
  <Slides>15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FZLanTingHeiS-L-GB</vt:lpstr>
      <vt:lpstr>FZLanTingHeiS-M-GB</vt:lpstr>
      <vt:lpstr>Helvetica Light</vt:lpstr>
      <vt:lpstr>Helvetica Neue</vt:lpstr>
      <vt:lpstr>Microsoft YaHei</vt:lpstr>
      <vt:lpstr>微软雅黑</vt:lpstr>
      <vt:lpstr>Arial</vt:lpstr>
      <vt:lpstr>White</vt:lpstr>
      <vt:lpstr>PowerPoint Presentation</vt:lpstr>
      <vt:lpstr>PowerPoint Presentation</vt:lpstr>
      <vt:lpstr>问题</vt:lpstr>
      <vt:lpstr>概念</vt:lpstr>
      <vt:lpstr>概念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质量保证</vt:lpstr>
      <vt:lpstr>技术门户</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王小菊(人力行政部)</dc:creator>
  <cp:lastModifiedBy>Microsoft Office User</cp:lastModifiedBy>
  <cp:revision>224</cp:revision>
  <dcterms:modified xsi:type="dcterms:W3CDTF">2021-04-09T02:37:40Z</dcterms:modified>
</cp:coreProperties>
</file>